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76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371" r:id="rId4"/>
    <p:sldId id="374" r:id="rId5"/>
    <p:sldId id="366" r:id="rId6"/>
    <p:sldId id="357" r:id="rId7"/>
    <p:sldId id="360" r:id="rId8"/>
    <p:sldId id="358" r:id="rId9"/>
    <p:sldId id="361" r:id="rId10"/>
    <p:sldId id="369" r:id="rId11"/>
    <p:sldId id="376" r:id="rId12"/>
    <p:sldId id="353" r:id="rId13"/>
    <p:sldId id="363" r:id="rId14"/>
    <p:sldId id="355" r:id="rId15"/>
    <p:sldId id="365" r:id="rId16"/>
    <p:sldId id="367" r:id="rId17"/>
    <p:sldId id="368" r:id="rId18"/>
    <p:sldId id="356" r:id="rId19"/>
    <p:sldId id="377" r:id="rId20"/>
    <p:sldId id="362" r:id="rId21"/>
  </p:sldIdLst>
  <p:sldSz cx="12192000" cy="6858000"/>
  <p:notesSz cx="7023100" cy="93091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C6F"/>
    <a:srgbClr val="AD8491"/>
    <a:srgbClr val="671C34"/>
    <a:srgbClr val="FFFFFF"/>
    <a:srgbClr val="FF0066"/>
    <a:srgbClr val="F695B1"/>
    <a:srgbClr val="B23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E15252-2F65-59BC-F8AD-363976554B02}" v="1" dt="2026-05-29T15:26:21.436"/>
    <p1510:client id="{65C979FD-4CE1-4A4F-A13D-4FC27826B6E2}" v="1141" dt="2026-05-29T17:16:16.4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66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5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Edisson Tunubala Morales" userId="S::jtunubala@mintrabajo.gov.co::ffe59d95-19b4-4fc9-861c-08b197d41eb0" providerId="AD" clId="Web-{35E915AF-156D-B494-FD23-5A4B6EFD6612}"/>
    <pc:docChg chg="modSld">
      <pc:chgData name="John Edisson Tunubala Morales" userId="S::jtunubala@mintrabajo.gov.co::ffe59d95-19b4-4fc9-861c-08b197d41eb0" providerId="AD" clId="Web-{35E915AF-156D-B494-FD23-5A4B6EFD6612}" dt="2026-04-30T15:48:53.282" v="0"/>
      <pc:docMkLst>
        <pc:docMk/>
      </pc:docMkLst>
      <pc:sldChg chg="delSp">
        <pc:chgData name="John Edisson Tunubala Morales" userId="S::jtunubala@mintrabajo.gov.co::ffe59d95-19b4-4fc9-861c-08b197d41eb0" providerId="AD" clId="Web-{35E915AF-156D-B494-FD23-5A4B6EFD6612}" dt="2026-04-30T15:48:53.282" v="0"/>
        <pc:sldMkLst>
          <pc:docMk/>
          <pc:sldMk cId="4029569307" sldId="365"/>
        </pc:sldMkLst>
      </pc:sldChg>
    </pc:docChg>
  </pc:docChgLst>
  <pc:docChgLst>
    <pc:chgData name="John Edisson Tunubala Morales" userId="ffe59d95-19b4-4fc9-861c-08b197d41eb0" providerId="ADAL" clId="{ADB1BA33-D9AA-4953-A0FF-8C5E91D79363}"/>
    <pc:docChg chg="custSel modSld">
      <pc:chgData name="John Edisson Tunubala Morales" userId="ffe59d95-19b4-4fc9-861c-08b197d41eb0" providerId="ADAL" clId="{ADB1BA33-D9AA-4953-A0FF-8C5E91D79363}" dt="2026-04-30T16:09:56.266" v="52"/>
      <pc:docMkLst>
        <pc:docMk/>
      </pc:docMkLst>
      <pc:sldChg chg="addSp modSp mod">
        <pc:chgData name="John Edisson Tunubala Morales" userId="ffe59d95-19b4-4fc9-861c-08b197d41eb0" providerId="ADAL" clId="{ADB1BA33-D9AA-4953-A0FF-8C5E91D79363}" dt="2026-04-30T15:49:47.886" v="14" actId="20577"/>
        <pc:sldMkLst>
          <pc:docMk/>
          <pc:sldMk cId="4029569307" sldId="365"/>
        </pc:sldMkLst>
        <pc:spChg chg="mod">
          <ac:chgData name="John Edisson Tunubala Morales" userId="ffe59d95-19b4-4fc9-861c-08b197d41eb0" providerId="ADAL" clId="{ADB1BA33-D9AA-4953-A0FF-8C5E91D79363}" dt="2026-04-30T15:49:47.886" v="14" actId="20577"/>
          <ac:spMkLst>
            <pc:docMk/>
            <pc:sldMk cId="4029569307" sldId="365"/>
            <ac:spMk id="4" creationId="{818202F7-FBC4-CA5C-9B3B-34E523B90527}"/>
          </ac:spMkLst>
        </pc:spChg>
      </pc:sldChg>
      <pc:sldChg chg="addSp delSp modSp mod">
        <pc:chgData name="John Edisson Tunubala Morales" userId="ffe59d95-19b4-4fc9-861c-08b197d41eb0" providerId="ADAL" clId="{ADB1BA33-D9AA-4953-A0FF-8C5E91D79363}" dt="2026-04-30T15:50:25.430" v="31" actId="20577"/>
        <pc:sldMkLst>
          <pc:docMk/>
          <pc:sldMk cId="2026238478" sldId="367"/>
        </pc:sldMkLst>
        <pc:spChg chg="mod">
          <ac:chgData name="John Edisson Tunubala Morales" userId="ffe59d95-19b4-4fc9-861c-08b197d41eb0" providerId="ADAL" clId="{ADB1BA33-D9AA-4953-A0FF-8C5E91D79363}" dt="2026-04-30T15:50:25.430" v="31" actId="20577"/>
          <ac:spMkLst>
            <pc:docMk/>
            <pc:sldMk cId="2026238478" sldId="367"/>
            <ac:spMk id="7" creationId="{48C7BA7D-8240-F21E-27D6-E71215976468}"/>
          </ac:spMkLst>
        </pc:spChg>
      </pc:sldChg>
      <pc:sldChg chg="addSp delSp modSp mod">
        <pc:chgData name="John Edisson Tunubala Morales" userId="ffe59d95-19b4-4fc9-861c-08b197d41eb0" providerId="ADAL" clId="{ADB1BA33-D9AA-4953-A0FF-8C5E91D79363}" dt="2026-04-30T16:09:56.266" v="52"/>
        <pc:sldMkLst>
          <pc:docMk/>
          <pc:sldMk cId="3292582930" sldId="368"/>
        </pc:sldMkLst>
        <pc:spChg chg="mod">
          <ac:chgData name="John Edisson Tunubala Morales" userId="ffe59d95-19b4-4fc9-861c-08b197d41eb0" providerId="ADAL" clId="{ADB1BA33-D9AA-4953-A0FF-8C5E91D79363}" dt="2026-04-30T15:56:48.499" v="46" actId="20577"/>
          <ac:spMkLst>
            <pc:docMk/>
            <pc:sldMk cId="3292582930" sldId="368"/>
            <ac:spMk id="7" creationId="{1C75CA1E-3D95-4294-0F93-2210EB96ACA9}"/>
          </ac:spMkLst>
        </pc:spChg>
      </pc:sldChg>
    </pc:docChg>
  </pc:docChgLst>
  <pc:docChgLst>
    <pc:chgData name="Carlos Mario Rojas Pirajan" userId="S::crojasp@mintrabajo.gov.co::3300e21e-4b43-4265-ab90-c74d37cb6806" providerId="AD" clId="Web-{482902E2-7010-141C-1E71-18E69FA38A6D}"/>
    <pc:docChg chg="modSld">
      <pc:chgData name="Carlos Mario Rojas Pirajan" userId="S::crojasp@mintrabajo.gov.co::3300e21e-4b43-4265-ab90-c74d37cb6806" providerId="AD" clId="Web-{482902E2-7010-141C-1E71-18E69FA38A6D}" dt="2026-04-30T18:11:12.815" v="1" actId="20577"/>
      <pc:docMkLst>
        <pc:docMk/>
      </pc:docMkLst>
      <pc:sldChg chg="modSp">
        <pc:chgData name="Carlos Mario Rojas Pirajan" userId="S::crojasp@mintrabajo.gov.co::3300e21e-4b43-4265-ab90-c74d37cb6806" providerId="AD" clId="Web-{482902E2-7010-141C-1E71-18E69FA38A6D}" dt="2026-04-30T18:11:12.815" v="1" actId="20577"/>
        <pc:sldMkLst>
          <pc:docMk/>
          <pc:sldMk cId="497503820" sldId="371"/>
        </pc:sldMkLst>
        <pc:spChg chg="mod">
          <ac:chgData name="Carlos Mario Rojas Pirajan" userId="S::crojasp@mintrabajo.gov.co::3300e21e-4b43-4265-ab90-c74d37cb6806" providerId="AD" clId="Web-{482902E2-7010-141C-1E71-18E69FA38A6D}" dt="2026-04-30T18:11:12.815" v="1" actId="20577"/>
          <ac:spMkLst>
            <pc:docMk/>
            <pc:sldMk cId="497503820" sldId="371"/>
            <ac:spMk id="10" creationId="{6098981F-1CCE-3218-31D5-213D1EF57091}"/>
          </ac:spMkLst>
        </pc:spChg>
      </pc:sldChg>
    </pc:docChg>
  </pc:docChgLst>
  <pc:docChgLst>
    <pc:chgData name="Carlos Mario Rojas Pirajan" userId="3300e21e-4b43-4265-ab90-c74d37cb6806" providerId="ADAL" clId="{90777151-C1D0-4C9C-9CCA-47C0B06A81A9}"/>
    <pc:docChg chg="undo redo custSel addSld delSld modSld sldOrd">
      <pc:chgData name="Carlos Mario Rojas Pirajan" userId="3300e21e-4b43-4265-ab90-c74d37cb6806" providerId="ADAL" clId="{90777151-C1D0-4C9C-9CCA-47C0B06A81A9}" dt="2026-05-29T17:33:59.582" v="11852" actId="20577"/>
      <pc:docMkLst>
        <pc:docMk/>
      </pc:docMkLst>
      <pc:sldChg chg="modSp mod">
        <pc:chgData name="Carlos Mario Rojas Pirajan" userId="3300e21e-4b43-4265-ab90-c74d37cb6806" providerId="ADAL" clId="{90777151-C1D0-4C9C-9CCA-47C0B06A81A9}" dt="2026-05-29T14:58:37.755" v="9915" actId="20577"/>
        <pc:sldMkLst>
          <pc:docMk/>
          <pc:sldMk cId="981681687" sldId="257"/>
        </pc:sldMkLst>
        <pc:spChg chg="mod">
          <ac:chgData name="Carlos Mario Rojas Pirajan" userId="3300e21e-4b43-4265-ab90-c74d37cb6806" providerId="ADAL" clId="{90777151-C1D0-4C9C-9CCA-47C0B06A81A9}" dt="2026-05-29T14:58:37.755" v="9915" actId="20577"/>
          <ac:spMkLst>
            <pc:docMk/>
            <pc:sldMk cId="981681687" sldId="257"/>
            <ac:spMk id="2" creationId="{826F22C0-E3F1-1A4A-BCED-819ED17EAA78}"/>
          </ac:spMkLst>
        </pc:spChg>
      </pc:sldChg>
      <pc:sldChg chg="addSp delSp modSp mod">
        <pc:chgData name="Carlos Mario Rojas Pirajan" userId="3300e21e-4b43-4265-ab90-c74d37cb6806" providerId="ADAL" clId="{90777151-C1D0-4C9C-9CCA-47C0B06A81A9}" dt="2026-05-29T15:49:24.808" v="10918" actId="20577"/>
        <pc:sldMkLst>
          <pc:docMk/>
          <pc:sldMk cId="3159059925" sldId="353"/>
        </pc:sldMkLst>
        <pc:spChg chg="mod">
          <ac:chgData name="Carlos Mario Rojas Pirajan" userId="3300e21e-4b43-4265-ab90-c74d37cb6806" providerId="ADAL" clId="{90777151-C1D0-4C9C-9CCA-47C0B06A81A9}" dt="2026-05-29T15:49:24.808" v="10918" actId="20577"/>
          <ac:spMkLst>
            <pc:docMk/>
            <pc:sldMk cId="3159059925" sldId="353"/>
            <ac:spMk id="4" creationId="{2C825B98-97B0-250A-5F62-BB77EB0E2CE1}"/>
          </ac:spMkLst>
        </pc:spChg>
        <pc:graphicFrameChg chg="add mod">
          <ac:chgData name="Carlos Mario Rojas Pirajan" userId="3300e21e-4b43-4265-ab90-c74d37cb6806" providerId="ADAL" clId="{90777151-C1D0-4C9C-9CCA-47C0B06A81A9}" dt="2026-05-29T15:47:40.785" v="10893"/>
          <ac:graphicFrameMkLst>
            <pc:docMk/>
            <pc:sldMk cId="3159059925" sldId="353"/>
            <ac:graphicFrameMk id="2" creationId="{9D90B4F0-1B57-50C9-855B-DB0184EC97F3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47:48.791" v="10895" actId="1076"/>
          <ac:graphicFrameMkLst>
            <pc:docMk/>
            <pc:sldMk cId="3159059925" sldId="353"/>
            <ac:graphicFrameMk id="3" creationId="{F32A5F78-2968-C3FB-433C-273B302D6C91}"/>
          </ac:graphicFrameMkLst>
        </pc:graphicFrameChg>
        <pc:graphicFrameChg chg="mod modGraphic">
          <ac:chgData name="Carlos Mario Rojas Pirajan" userId="3300e21e-4b43-4265-ab90-c74d37cb6806" providerId="ADAL" clId="{90777151-C1D0-4C9C-9CCA-47C0B06A81A9}" dt="2026-05-29T15:48:10.409" v="10896"/>
          <ac:graphicFrameMkLst>
            <pc:docMk/>
            <pc:sldMk cId="3159059925" sldId="353"/>
            <ac:graphicFrameMk id="7" creationId="{A7D9FDD1-904B-506A-5296-1CDE1073F137}"/>
          </ac:graphicFrameMkLst>
        </pc:graphicFrameChg>
        <pc:graphicFrameChg chg="mod modGraphic">
          <ac:chgData name="Carlos Mario Rojas Pirajan" userId="3300e21e-4b43-4265-ab90-c74d37cb6806" providerId="ADAL" clId="{90777151-C1D0-4C9C-9CCA-47C0B06A81A9}" dt="2026-05-29T15:48:16.630" v="10897"/>
          <ac:graphicFrameMkLst>
            <pc:docMk/>
            <pc:sldMk cId="3159059925" sldId="353"/>
            <ac:graphicFrameMk id="9" creationId="{EFACE77F-16AF-B2A2-850A-FC8A994D3C5C}"/>
          </ac:graphicFrameMkLst>
        </pc:graphicFrameChg>
        <pc:graphicFrameChg chg="add del mod">
          <ac:chgData name="Carlos Mario Rojas Pirajan" userId="3300e21e-4b43-4265-ab90-c74d37cb6806" providerId="ADAL" clId="{90777151-C1D0-4C9C-9CCA-47C0B06A81A9}" dt="2026-05-29T15:47:39.265" v="10892" actId="478"/>
          <ac:graphicFrameMkLst>
            <pc:docMk/>
            <pc:sldMk cId="3159059925" sldId="353"/>
            <ac:graphicFrameMk id="13" creationId="{F000A385-AEC7-41E7-374B-33E0CA500CEF}"/>
          </ac:graphicFrameMkLst>
        </pc:graphicFrameChg>
      </pc:sldChg>
      <pc:sldChg chg="addSp delSp modSp mod">
        <pc:chgData name="Carlos Mario Rojas Pirajan" userId="3300e21e-4b43-4265-ab90-c74d37cb6806" providerId="ADAL" clId="{90777151-C1D0-4C9C-9CCA-47C0B06A81A9}" dt="2026-05-29T17:29:58.775" v="11845" actId="27918"/>
        <pc:sldMkLst>
          <pc:docMk/>
          <pc:sldMk cId="2014414505" sldId="355"/>
        </pc:sldMkLst>
        <pc:spChg chg="mod">
          <ac:chgData name="Carlos Mario Rojas Pirajan" userId="3300e21e-4b43-4265-ab90-c74d37cb6806" providerId="ADAL" clId="{90777151-C1D0-4C9C-9CCA-47C0B06A81A9}" dt="2026-05-29T15:53:19.613" v="11036" actId="5793"/>
          <ac:spMkLst>
            <pc:docMk/>
            <pc:sldMk cId="2014414505" sldId="355"/>
            <ac:spMk id="4" creationId="{4257C9AE-7E5A-FB1A-F8A8-00F41CBA406D}"/>
          </ac:spMkLst>
        </pc:spChg>
        <pc:graphicFrameChg chg="add mod">
          <ac:chgData name="Carlos Mario Rojas Pirajan" userId="3300e21e-4b43-4265-ab90-c74d37cb6806" providerId="ADAL" clId="{90777151-C1D0-4C9C-9CCA-47C0B06A81A9}" dt="2026-05-29T16:24:00.230" v="11715" actId="404"/>
          <ac:graphicFrameMkLst>
            <pc:docMk/>
            <pc:sldMk cId="2014414505" sldId="355"/>
            <ac:graphicFrameMk id="2" creationId="{432A2BD9-B483-42FB-9A78-1F68323B768C}"/>
          </ac:graphicFrameMkLst>
        </pc:graphicFrameChg>
        <pc:graphicFrameChg chg="add del mod">
          <ac:chgData name="Carlos Mario Rojas Pirajan" userId="3300e21e-4b43-4265-ab90-c74d37cb6806" providerId="ADAL" clId="{90777151-C1D0-4C9C-9CCA-47C0B06A81A9}" dt="2026-05-29T15:53:12.136" v="11021" actId="478"/>
          <ac:graphicFrameMkLst>
            <pc:docMk/>
            <pc:sldMk cId="2014414505" sldId="355"/>
            <ac:graphicFrameMk id="3" creationId="{432A2BD9-B483-42FB-9A78-1F68323B768C}"/>
          </ac:graphicFrameMkLst>
        </pc:graphicFrameChg>
      </pc:sldChg>
      <pc:sldChg chg="modSp mod">
        <pc:chgData name="Carlos Mario Rojas Pirajan" userId="3300e21e-4b43-4265-ab90-c74d37cb6806" providerId="ADAL" clId="{90777151-C1D0-4C9C-9CCA-47C0B06A81A9}" dt="2026-05-29T15:54:41.438" v="11066" actId="20577"/>
        <pc:sldMkLst>
          <pc:docMk/>
          <pc:sldMk cId="1513243722" sldId="356"/>
        </pc:sldMkLst>
        <pc:spChg chg="mod">
          <ac:chgData name="Carlos Mario Rojas Pirajan" userId="3300e21e-4b43-4265-ab90-c74d37cb6806" providerId="ADAL" clId="{90777151-C1D0-4C9C-9CCA-47C0B06A81A9}" dt="2026-05-29T15:54:41.438" v="11066" actId="20577"/>
          <ac:spMkLst>
            <pc:docMk/>
            <pc:sldMk cId="1513243722" sldId="356"/>
            <ac:spMk id="6" creationId="{5BC3A36F-AFC3-56DF-B378-16E79323326B}"/>
          </ac:spMkLst>
        </pc:spChg>
        <pc:graphicFrameChg chg="mod modGraphic">
          <ac:chgData name="Carlos Mario Rojas Pirajan" userId="3300e21e-4b43-4265-ab90-c74d37cb6806" providerId="ADAL" clId="{90777151-C1D0-4C9C-9CCA-47C0B06A81A9}" dt="2026-05-29T15:54:08.385" v="11043" actId="2062"/>
          <ac:graphicFrameMkLst>
            <pc:docMk/>
            <pc:sldMk cId="1513243722" sldId="356"/>
            <ac:graphicFrameMk id="9" creationId="{17903E91-5086-10B8-3077-B7E9D70DFB0F}"/>
          </ac:graphicFrameMkLst>
        </pc:graphicFrameChg>
      </pc:sldChg>
      <pc:sldChg chg="modSp mod">
        <pc:chgData name="Carlos Mario Rojas Pirajan" userId="3300e21e-4b43-4265-ab90-c74d37cb6806" providerId="ADAL" clId="{90777151-C1D0-4C9C-9CCA-47C0B06A81A9}" dt="2026-05-29T15:33:11.609" v="10172" actId="20577"/>
        <pc:sldMkLst>
          <pc:docMk/>
          <pc:sldMk cId="1072204385" sldId="357"/>
        </pc:sldMkLst>
        <pc:spChg chg="mod">
          <ac:chgData name="Carlos Mario Rojas Pirajan" userId="3300e21e-4b43-4265-ab90-c74d37cb6806" providerId="ADAL" clId="{90777151-C1D0-4C9C-9CCA-47C0B06A81A9}" dt="2026-05-29T15:32:26.303" v="10135" actId="1076"/>
          <ac:spMkLst>
            <pc:docMk/>
            <pc:sldMk cId="1072204385" sldId="357"/>
            <ac:spMk id="2" creationId="{AC953FE2-C138-AA41-B2F0-9E38E1D0CAA6}"/>
          </ac:spMkLst>
        </pc:spChg>
        <pc:spChg chg="mod">
          <ac:chgData name="Carlos Mario Rojas Pirajan" userId="3300e21e-4b43-4265-ab90-c74d37cb6806" providerId="ADAL" clId="{90777151-C1D0-4C9C-9CCA-47C0B06A81A9}" dt="2026-05-29T15:33:11.609" v="10172" actId="20577"/>
          <ac:spMkLst>
            <pc:docMk/>
            <pc:sldMk cId="1072204385" sldId="357"/>
            <ac:spMk id="5" creationId="{64ACC520-D182-EE7F-EF53-CF938B4453C4}"/>
          </ac:spMkLst>
        </pc:spChg>
        <pc:spChg chg="mod">
          <ac:chgData name="Carlos Mario Rojas Pirajan" userId="3300e21e-4b43-4265-ab90-c74d37cb6806" providerId="ADAL" clId="{90777151-C1D0-4C9C-9CCA-47C0B06A81A9}" dt="2026-05-29T15:32:14.006" v="10134" actId="20577"/>
          <ac:spMkLst>
            <pc:docMk/>
            <pc:sldMk cId="1072204385" sldId="357"/>
            <ac:spMk id="8" creationId="{80B07257-2F71-7AE3-AA1C-7D9F56385425}"/>
          </ac:spMkLst>
        </pc:spChg>
        <pc:spChg chg="mod">
          <ac:chgData name="Carlos Mario Rojas Pirajan" userId="3300e21e-4b43-4265-ab90-c74d37cb6806" providerId="ADAL" clId="{90777151-C1D0-4C9C-9CCA-47C0B06A81A9}" dt="2026-05-29T15:32:59.969" v="10166" actId="20577"/>
          <ac:spMkLst>
            <pc:docMk/>
            <pc:sldMk cId="1072204385" sldId="357"/>
            <ac:spMk id="10" creationId="{1D2C1D24-34E3-46C2-AD1E-C8C164577F3A}"/>
          </ac:spMkLst>
        </pc:spChg>
        <pc:graphicFrameChg chg="mod modGraphic">
          <ac:chgData name="Carlos Mario Rojas Pirajan" userId="3300e21e-4b43-4265-ab90-c74d37cb6806" providerId="ADAL" clId="{90777151-C1D0-4C9C-9CCA-47C0B06A81A9}" dt="2026-05-29T15:31:10.307" v="10015" actId="2062"/>
          <ac:graphicFrameMkLst>
            <pc:docMk/>
            <pc:sldMk cId="1072204385" sldId="357"/>
            <ac:graphicFrameMk id="3" creationId="{066A0A4C-B355-8DB3-C478-8F9CBFC800AC}"/>
          </ac:graphicFrameMkLst>
        </pc:graphicFrameChg>
        <pc:graphicFrameChg chg="mod">
          <ac:chgData name="Carlos Mario Rojas Pirajan" userId="3300e21e-4b43-4265-ab90-c74d37cb6806" providerId="ADAL" clId="{90777151-C1D0-4C9C-9CCA-47C0B06A81A9}" dt="2026-05-29T15:32:35.566" v="10136"/>
          <ac:graphicFrameMkLst>
            <pc:docMk/>
            <pc:sldMk cId="1072204385" sldId="357"/>
            <ac:graphicFrameMk id="7" creationId="{DFEC0C5D-F16E-3392-74A4-BB810B8D4A87}"/>
          </ac:graphicFrameMkLst>
        </pc:graphicFrameChg>
      </pc:sldChg>
      <pc:sldChg chg="addSp delSp modSp mod">
        <pc:chgData name="Carlos Mario Rojas Pirajan" userId="3300e21e-4b43-4265-ab90-c74d37cb6806" providerId="ADAL" clId="{90777151-C1D0-4C9C-9CCA-47C0B06A81A9}" dt="2026-05-29T17:19:15.917" v="11839" actId="27918"/>
        <pc:sldMkLst>
          <pc:docMk/>
          <pc:sldMk cId="1709339268" sldId="358"/>
        </pc:sldMkLst>
        <pc:spChg chg="mod">
          <ac:chgData name="Carlos Mario Rojas Pirajan" userId="3300e21e-4b43-4265-ab90-c74d37cb6806" providerId="ADAL" clId="{90777151-C1D0-4C9C-9CCA-47C0B06A81A9}" dt="2026-05-29T15:36:39.833" v="10300" actId="20577"/>
          <ac:spMkLst>
            <pc:docMk/>
            <pc:sldMk cId="1709339268" sldId="358"/>
            <ac:spMk id="5" creationId="{3E875C27-F9EE-14B2-90D9-346D0254D2D1}"/>
          </ac:spMkLst>
        </pc:spChg>
        <pc:spChg chg="mod">
          <ac:chgData name="Carlos Mario Rojas Pirajan" userId="3300e21e-4b43-4265-ab90-c74d37cb6806" providerId="ADAL" clId="{90777151-C1D0-4C9C-9CCA-47C0B06A81A9}" dt="2026-05-29T15:38:37.677" v="10375" actId="20577"/>
          <ac:spMkLst>
            <pc:docMk/>
            <pc:sldMk cId="1709339268" sldId="358"/>
            <ac:spMk id="6" creationId="{1A4CB89A-DD7A-9B88-B294-A3921FE699B6}"/>
          </ac:spMkLst>
        </pc:spChg>
        <pc:graphicFrameChg chg="add mod">
          <ac:chgData name="Carlos Mario Rojas Pirajan" userId="3300e21e-4b43-4265-ab90-c74d37cb6806" providerId="ADAL" clId="{90777151-C1D0-4C9C-9CCA-47C0B06A81A9}" dt="2026-05-29T15:37:04.615" v="10333" actId="1038"/>
          <ac:graphicFrameMkLst>
            <pc:docMk/>
            <pc:sldMk cId="1709339268" sldId="358"/>
            <ac:graphicFrameMk id="2" creationId="{FA88A8E6-7471-C6F8-7CE3-61823EAEB710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36:56.140" v="10325" actId="1035"/>
          <ac:graphicFrameMkLst>
            <pc:docMk/>
            <pc:sldMk cId="1709339268" sldId="358"/>
            <ac:graphicFrameMk id="3" creationId="{615827F7-5F09-462F-945F-D78EB7AD3147}"/>
          </ac:graphicFrameMkLst>
        </pc:graphicFrameChg>
        <pc:graphicFrameChg chg="add del mod">
          <ac:chgData name="Carlos Mario Rojas Pirajan" userId="3300e21e-4b43-4265-ab90-c74d37cb6806" providerId="ADAL" clId="{90777151-C1D0-4C9C-9CCA-47C0B06A81A9}" dt="2026-05-29T15:36:52.297" v="10306" actId="478"/>
          <ac:graphicFrameMkLst>
            <pc:docMk/>
            <pc:sldMk cId="1709339268" sldId="358"/>
            <ac:graphicFrameMk id="7" creationId="{FA88A8E6-7471-C6F8-7CE3-61823EAEB710}"/>
          </ac:graphicFrameMkLst>
        </pc:graphicFrameChg>
        <pc:graphicFrameChg chg="add del mod">
          <ac:chgData name="Carlos Mario Rojas Pirajan" userId="3300e21e-4b43-4265-ab90-c74d37cb6806" providerId="ADAL" clId="{90777151-C1D0-4C9C-9CCA-47C0B06A81A9}" dt="2026-05-29T15:36:52.297" v="10306" actId="478"/>
          <ac:graphicFrameMkLst>
            <pc:docMk/>
            <pc:sldMk cId="1709339268" sldId="358"/>
            <ac:graphicFrameMk id="8" creationId="{615827F7-5F09-462F-945F-D78EB7AD3147}"/>
          </ac:graphicFrameMkLst>
        </pc:graphicFrameChg>
      </pc:sldChg>
      <pc:sldChg chg="addSp delSp modSp mod">
        <pc:chgData name="Carlos Mario Rojas Pirajan" userId="3300e21e-4b43-4265-ab90-c74d37cb6806" providerId="ADAL" clId="{90777151-C1D0-4C9C-9CCA-47C0B06A81A9}" dt="2026-05-29T17:17:18.258" v="11837" actId="20577"/>
        <pc:sldMkLst>
          <pc:docMk/>
          <pc:sldMk cId="3419023852" sldId="360"/>
        </pc:sldMkLst>
        <pc:spChg chg="mod">
          <ac:chgData name="Carlos Mario Rojas Pirajan" userId="3300e21e-4b43-4265-ab90-c74d37cb6806" providerId="ADAL" clId="{90777151-C1D0-4C9C-9CCA-47C0B06A81A9}" dt="2026-05-29T17:17:18.258" v="11837" actId="20577"/>
          <ac:spMkLst>
            <pc:docMk/>
            <pc:sldMk cId="3419023852" sldId="360"/>
            <ac:spMk id="6" creationId="{BADBF711-7C43-1AA8-904F-0E3DC466359B}"/>
          </ac:spMkLst>
        </pc:spChg>
        <pc:graphicFrameChg chg="add mod">
          <ac:chgData name="Carlos Mario Rojas Pirajan" userId="3300e21e-4b43-4265-ab90-c74d37cb6806" providerId="ADAL" clId="{90777151-C1D0-4C9C-9CCA-47C0B06A81A9}" dt="2026-05-29T15:33:32.866" v="10174"/>
          <ac:graphicFrameMkLst>
            <pc:docMk/>
            <pc:sldMk cId="3419023852" sldId="360"/>
            <ac:graphicFrameMk id="2" creationId="{6735F519-F715-642C-7285-522B6276D600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33:50.574" v="10178" actId="14100"/>
          <ac:graphicFrameMkLst>
            <pc:docMk/>
            <pc:sldMk cId="3419023852" sldId="360"/>
            <ac:graphicFrameMk id="3" creationId="{2692112A-70AF-D601-6C7D-28895062DAFB}"/>
          </ac:graphicFrameMkLst>
        </pc:graphicFrameChg>
        <pc:graphicFrameChg chg="add del mod">
          <ac:chgData name="Carlos Mario Rojas Pirajan" userId="3300e21e-4b43-4265-ab90-c74d37cb6806" providerId="ADAL" clId="{90777151-C1D0-4C9C-9CCA-47C0B06A81A9}" dt="2026-05-29T15:33:32.063" v="10173" actId="478"/>
          <ac:graphicFrameMkLst>
            <pc:docMk/>
            <pc:sldMk cId="3419023852" sldId="360"/>
            <ac:graphicFrameMk id="7" creationId="{54CCDF03-CBFA-213E-DFB5-4F7A2FA7374C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6:01:54.976" v="11310" actId="1076"/>
          <ac:graphicFrameMkLst>
            <pc:docMk/>
            <pc:sldMk cId="3419023852" sldId="360"/>
            <ac:graphicFrameMk id="8" creationId="{7DAE8233-06C2-830F-2AC1-08E894C21219}"/>
          </ac:graphicFrameMkLst>
        </pc:graphicFrameChg>
        <pc:graphicFrameChg chg="add del mod">
          <ac:chgData name="Carlos Mario Rojas Pirajan" userId="3300e21e-4b43-4265-ab90-c74d37cb6806" providerId="ADAL" clId="{90777151-C1D0-4C9C-9CCA-47C0B06A81A9}" dt="2026-05-29T16:01:49.379" v="11307" actId="478"/>
          <ac:graphicFrameMkLst>
            <pc:docMk/>
            <pc:sldMk cId="3419023852" sldId="360"/>
            <ac:graphicFrameMk id="11" creationId="{7DAE8233-06C2-830F-2AC1-08E894C21219}"/>
          </ac:graphicFrameMkLst>
        </pc:graphicFrameChg>
      </pc:sldChg>
      <pc:sldChg chg="addSp delSp modSp mod">
        <pc:chgData name="Carlos Mario Rojas Pirajan" userId="3300e21e-4b43-4265-ab90-c74d37cb6806" providerId="ADAL" clId="{90777151-C1D0-4C9C-9CCA-47C0B06A81A9}" dt="2026-05-29T17:21:39.289" v="11840" actId="20577"/>
        <pc:sldMkLst>
          <pc:docMk/>
          <pc:sldMk cId="2815045268" sldId="361"/>
        </pc:sldMkLst>
        <pc:spChg chg="mod">
          <ac:chgData name="Carlos Mario Rojas Pirajan" userId="3300e21e-4b43-4265-ab90-c74d37cb6806" providerId="ADAL" clId="{90777151-C1D0-4C9C-9CCA-47C0B06A81A9}" dt="2026-05-29T17:21:39.289" v="11840" actId="20577"/>
          <ac:spMkLst>
            <pc:docMk/>
            <pc:sldMk cId="2815045268" sldId="361"/>
            <ac:spMk id="5" creationId="{0CCD7C2D-B744-A587-CD1B-4E0E50C8B3D1}"/>
          </ac:spMkLst>
        </pc:spChg>
        <pc:graphicFrameChg chg="add mod">
          <ac:chgData name="Carlos Mario Rojas Pirajan" userId="3300e21e-4b43-4265-ab90-c74d37cb6806" providerId="ADAL" clId="{90777151-C1D0-4C9C-9CCA-47C0B06A81A9}" dt="2026-05-29T15:38:48.592" v="10377"/>
          <ac:graphicFrameMkLst>
            <pc:docMk/>
            <pc:sldMk cId="2815045268" sldId="361"/>
            <ac:graphicFrameMk id="2" creationId="{EAE790EB-F119-CD23-96C4-178896A88CB9}"/>
          </ac:graphicFrameMkLst>
        </pc:graphicFrameChg>
        <pc:graphicFrameChg chg="add del mod">
          <ac:chgData name="Carlos Mario Rojas Pirajan" userId="3300e21e-4b43-4265-ab90-c74d37cb6806" providerId="ADAL" clId="{90777151-C1D0-4C9C-9CCA-47C0B06A81A9}" dt="2026-05-29T15:38:47.874" v="10376" actId="478"/>
          <ac:graphicFrameMkLst>
            <pc:docMk/>
            <pc:sldMk cId="2815045268" sldId="361"/>
            <ac:graphicFrameMk id="3" creationId="{20375B69-C8F6-3EB4-4BF1-A86EA92D3E7E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38:59.195" v="10382" actId="14100"/>
          <ac:graphicFrameMkLst>
            <pc:docMk/>
            <pc:sldMk cId="2815045268" sldId="361"/>
            <ac:graphicFrameMk id="4" creationId="{2F41B392-8F2B-9823-138E-D983318AE6B2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40:04.683" v="10413"/>
          <ac:graphicFrameMkLst>
            <pc:docMk/>
            <pc:sldMk cId="2815045268" sldId="361"/>
            <ac:graphicFrameMk id="9" creationId="{067BC2F6-4B46-9E33-E578-3E4BFF54D9FA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40:33.473" v="10427"/>
          <ac:graphicFrameMkLst>
            <pc:docMk/>
            <pc:sldMk cId="2815045268" sldId="361"/>
            <ac:graphicFrameMk id="10" creationId="{0A441C93-C0C9-8C06-C61E-D323A9176E9B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40:47.157" v="10434"/>
          <ac:graphicFrameMkLst>
            <pc:docMk/>
            <pc:sldMk cId="2815045268" sldId="361"/>
            <ac:graphicFrameMk id="11" creationId="{09B7E5D7-6DED-F08E-BFEC-9B7FC7486BC5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41:09.965" v="10470"/>
          <ac:graphicFrameMkLst>
            <pc:docMk/>
            <pc:sldMk cId="2815045268" sldId="361"/>
            <ac:graphicFrameMk id="12" creationId="{A97C3C96-0545-1052-C4A5-149E7F57E5F7}"/>
          </ac:graphicFrameMkLst>
        </pc:graphicFrameChg>
      </pc:sldChg>
      <pc:sldChg chg="modSp mod">
        <pc:chgData name="Carlos Mario Rojas Pirajan" userId="3300e21e-4b43-4265-ab90-c74d37cb6806" providerId="ADAL" clId="{90777151-C1D0-4C9C-9CCA-47C0B06A81A9}" dt="2026-05-29T17:33:59.582" v="11852" actId="20577"/>
        <pc:sldMkLst>
          <pc:docMk/>
          <pc:sldMk cId="2693654671" sldId="362"/>
        </pc:sldMkLst>
        <pc:spChg chg="mod">
          <ac:chgData name="Carlos Mario Rojas Pirajan" userId="3300e21e-4b43-4265-ab90-c74d37cb6806" providerId="ADAL" clId="{90777151-C1D0-4C9C-9CCA-47C0B06A81A9}" dt="2026-05-29T17:33:55.747" v="11849" actId="20577"/>
          <ac:spMkLst>
            <pc:docMk/>
            <pc:sldMk cId="2693654671" sldId="362"/>
            <ac:spMk id="4" creationId="{2CD4C6D9-0823-B44F-25FD-3E8C780F843F}"/>
          </ac:spMkLst>
        </pc:spChg>
        <pc:spChg chg="mod">
          <ac:chgData name="Carlos Mario Rojas Pirajan" userId="3300e21e-4b43-4265-ab90-c74d37cb6806" providerId="ADAL" clId="{90777151-C1D0-4C9C-9CCA-47C0B06A81A9}" dt="2026-05-29T15:55:05.567" v="11073" actId="20577"/>
          <ac:spMkLst>
            <pc:docMk/>
            <pc:sldMk cId="2693654671" sldId="362"/>
            <ac:spMk id="5" creationId="{6C607EF2-B951-7C57-42DE-8E498F234C45}"/>
          </ac:spMkLst>
        </pc:spChg>
        <pc:graphicFrameChg chg="mod modGraphic">
          <ac:chgData name="Carlos Mario Rojas Pirajan" userId="3300e21e-4b43-4265-ab90-c74d37cb6806" providerId="ADAL" clId="{90777151-C1D0-4C9C-9CCA-47C0B06A81A9}" dt="2026-05-29T17:33:59.582" v="11852" actId="20577"/>
          <ac:graphicFrameMkLst>
            <pc:docMk/>
            <pc:sldMk cId="2693654671" sldId="362"/>
            <ac:graphicFrameMk id="3" creationId="{F9A54ABC-4A52-89C0-0586-99F8359257B7}"/>
          </ac:graphicFrameMkLst>
        </pc:graphicFrameChg>
      </pc:sldChg>
      <pc:sldChg chg="modSp mod">
        <pc:chgData name="Carlos Mario Rojas Pirajan" userId="3300e21e-4b43-4265-ab90-c74d37cb6806" providerId="ADAL" clId="{90777151-C1D0-4C9C-9CCA-47C0B06A81A9}" dt="2026-05-29T17:29:18.538" v="11844" actId="20577"/>
        <pc:sldMkLst>
          <pc:docMk/>
          <pc:sldMk cId="2515525100" sldId="363"/>
        </pc:sldMkLst>
        <pc:spChg chg="mod">
          <ac:chgData name="Carlos Mario Rojas Pirajan" userId="3300e21e-4b43-4265-ab90-c74d37cb6806" providerId="ADAL" clId="{90777151-C1D0-4C9C-9CCA-47C0B06A81A9}" dt="2026-05-29T17:29:18.538" v="11844" actId="20577"/>
          <ac:spMkLst>
            <pc:docMk/>
            <pc:sldMk cId="2515525100" sldId="363"/>
            <ac:spMk id="9" creationId="{4A7308B6-AB16-A6D1-1D13-16FD5782E889}"/>
          </ac:spMkLst>
        </pc:spChg>
        <pc:spChg chg="mod">
          <ac:chgData name="Carlos Mario Rojas Pirajan" userId="3300e21e-4b43-4265-ab90-c74d37cb6806" providerId="ADAL" clId="{90777151-C1D0-4C9C-9CCA-47C0B06A81A9}" dt="2026-05-29T15:52:26.930" v="11015" actId="20577"/>
          <ac:spMkLst>
            <pc:docMk/>
            <pc:sldMk cId="2515525100" sldId="363"/>
            <ac:spMk id="11" creationId="{9087DE32-E3F0-E055-2DA4-DE6CE116E4A4}"/>
          </ac:spMkLst>
        </pc:spChg>
        <pc:graphicFrameChg chg="mod modGraphic">
          <ac:chgData name="Carlos Mario Rojas Pirajan" userId="3300e21e-4b43-4265-ab90-c74d37cb6806" providerId="ADAL" clId="{90777151-C1D0-4C9C-9CCA-47C0B06A81A9}" dt="2026-05-29T15:49:52.050" v="10920" actId="403"/>
          <ac:graphicFrameMkLst>
            <pc:docMk/>
            <pc:sldMk cId="2515525100" sldId="363"/>
            <ac:graphicFrameMk id="12" creationId="{B6D5F862-51A3-1F35-52AA-18AE0A7B8BBE}"/>
          </ac:graphicFrameMkLst>
        </pc:graphicFrameChg>
        <pc:graphicFrameChg chg="mod modGraphic">
          <ac:chgData name="Carlos Mario Rojas Pirajan" userId="3300e21e-4b43-4265-ab90-c74d37cb6806" providerId="ADAL" clId="{90777151-C1D0-4C9C-9CCA-47C0B06A81A9}" dt="2026-05-29T17:29:16.585" v="11842" actId="20577"/>
          <ac:graphicFrameMkLst>
            <pc:docMk/>
            <pc:sldMk cId="2515525100" sldId="363"/>
            <ac:graphicFrameMk id="15" creationId="{929DCA1E-0324-2A5E-A094-105BA0E4EA2D}"/>
          </ac:graphicFrameMkLst>
        </pc:graphicFrameChg>
      </pc:sldChg>
      <pc:sldChg chg="addSp delSp modSp mod">
        <pc:chgData name="Carlos Mario Rojas Pirajan" userId="3300e21e-4b43-4265-ab90-c74d37cb6806" providerId="ADAL" clId="{90777151-C1D0-4C9C-9CCA-47C0B06A81A9}" dt="2026-05-29T16:21:50.235" v="11689" actId="403"/>
        <pc:sldMkLst>
          <pc:docMk/>
          <pc:sldMk cId="4029569307" sldId="365"/>
        </pc:sldMkLst>
        <pc:spChg chg="mod">
          <ac:chgData name="Carlos Mario Rojas Pirajan" userId="3300e21e-4b43-4265-ab90-c74d37cb6806" providerId="ADAL" clId="{90777151-C1D0-4C9C-9CCA-47C0B06A81A9}" dt="2026-05-29T15:53:36.628" v="11037"/>
          <ac:spMkLst>
            <pc:docMk/>
            <pc:sldMk cId="4029569307" sldId="365"/>
            <ac:spMk id="4" creationId="{818202F7-FBC4-CA5C-9B3B-34E523B90527}"/>
          </ac:spMkLst>
        </pc:spChg>
        <pc:graphicFrameChg chg="add del mod">
          <ac:chgData name="Carlos Mario Rojas Pirajan" userId="3300e21e-4b43-4265-ab90-c74d37cb6806" providerId="ADAL" clId="{90777151-C1D0-4C9C-9CCA-47C0B06A81A9}" dt="2026-05-29T16:20:56.742" v="11668" actId="478"/>
          <ac:graphicFrameMkLst>
            <pc:docMk/>
            <pc:sldMk cId="4029569307" sldId="365"/>
            <ac:graphicFrameMk id="3" creationId="{140583E3-8C31-A515-1757-C10C9C2BC212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6:20:59.928" v="11671"/>
          <ac:graphicFrameMkLst>
            <pc:docMk/>
            <pc:sldMk cId="4029569307" sldId="365"/>
            <ac:graphicFrameMk id="5" creationId="{140583E3-8C31-A515-1757-C10C9C2BC212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6:21:50.235" v="11689" actId="403"/>
          <ac:graphicFrameMkLst>
            <pc:docMk/>
            <pc:sldMk cId="4029569307" sldId="365"/>
            <ac:graphicFrameMk id="6" creationId="{140583E3-8C31-A515-1757-C10C9C2BC212}"/>
          </ac:graphicFrameMkLst>
        </pc:graphicFrameChg>
      </pc:sldChg>
      <pc:sldChg chg="addSp delSp modSp mod">
        <pc:chgData name="Carlos Mario Rojas Pirajan" userId="3300e21e-4b43-4265-ab90-c74d37cb6806" providerId="ADAL" clId="{90777151-C1D0-4C9C-9CCA-47C0B06A81A9}" dt="2026-05-29T17:16:16.454" v="11834" actId="404"/>
        <pc:sldMkLst>
          <pc:docMk/>
          <pc:sldMk cId="3576443791" sldId="366"/>
        </pc:sldMkLst>
        <pc:spChg chg="mod">
          <ac:chgData name="Carlos Mario Rojas Pirajan" userId="3300e21e-4b43-4265-ab90-c74d37cb6806" providerId="ADAL" clId="{90777151-C1D0-4C9C-9CCA-47C0B06A81A9}" dt="2026-05-29T15:30:48.555" v="10013" actId="20577"/>
          <ac:spMkLst>
            <pc:docMk/>
            <pc:sldMk cId="3576443791" sldId="366"/>
            <ac:spMk id="4" creationId="{C6420F01-D9ED-6AD6-C184-51C7F3941E73}"/>
          </ac:spMkLst>
        </pc:spChg>
        <pc:spChg chg="mod">
          <ac:chgData name="Carlos Mario Rojas Pirajan" userId="3300e21e-4b43-4265-ab90-c74d37cb6806" providerId="ADAL" clId="{90777151-C1D0-4C9C-9CCA-47C0B06A81A9}" dt="2026-05-29T15:30:45.484" v="10007" actId="20577"/>
          <ac:spMkLst>
            <pc:docMk/>
            <pc:sldMk cId="3576443791" sldId="366"/>
            <ac:spMk id="5" creationId="{1E0AA4EF-F7FC-9493-D1AB-CBAA8C75F9E4}"/>
          </ac:spMkLst>
        </pc:spChg>
        <pc:graphicFrameChg chg="add mod">
          <ac:chgData name="Carlos Mario Rojas Pirajan" userId="3300e21e-4b43-4265-ab90-c74d37cb6806" providerId="ADAL" clId="{90777151-C1D0-4C9C-9CCA-47C0B06A81A9}" dt="2026-05-29T15:15:35.027" v="9949"/>
          <ac:graphicFrameMkLst>
            <pc:docMk/>
            <pc:sldMk cId="3576443791" sldId="366"/>
            <ac:graphicFrameMk id="2" creationId="{3CE372A3-53E0-18E3-9030-B6167C7D040A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7:16:16.454" v="11834" actId="404"/>
          <ac:graphicFrameMkLst>
            <pc:docMk/>
            <pc:sldMk cId="3576443791" sldId="366"/>
            <ac:graphicFrameMk id="3" creationId="{3CE372A3-53E0-18E3-9030-B6167C7D040A}"/>
          </ac:graphicFrameMkLst>
        </pc:graphicFrameChg>
        <pc:graphicFrameChg chg="add del mod">
          <ac:chgData name="Carlos Mario Rojas Pirajan" userId="3300e21e-4b43-4265-ab90-c74d37cb6806" providerId="ADAL" clId="{90777151-C1D0-4C9C-9CCA-47C0B06A81A9}" dt="2026-05-29T15:15:31.415" v="9946" actId="478"/>
          <ac:graphicFrameMkLst>
            <pc:docMk/>
            <pc:sldMk cId="3576443791" sldId="366"/>
            <ac:graphicFrameMk id="7" creationId="{3CE372A3-53E0-18E3-9030-B6167C7D040A}"/>
          </ac:graphicFrameMkLst>
        </pc:graphicFrameChg>
      </pc:sldChg>
      <pc:sldChg chg="addSp delSp modSp mod">
        <pc:chgData name="Carlos Mario Rojas Pirajan" userId="3300e21e-4b43-4265-ab90-c74d37cb6806" providerId="ADAL" clId="{90777151-C1D0-4C9C-9CCA-47C0B06A81A9}" dt="2026-05-29T16:23:39.245" v="11713" actId="403"/>
        <pc:sldMkLst>
          <pc:docMk/>
          <pc:sldMk cId="2026238478" sldId="367"/>
        </pc:sldMkLst>
        <pc:spChg chg="mod">
          <ac:chgData name="Carlos Mario Rojas Pirajan" userId="3300e21e-4b43-4265-ab90-c74d37cb6806" providerId="ADAL" clId="{90777151-C1D0-4C9C-9CCA-47C0B06A81A9}" dt="2026-05-29T15:53:40.055" v="11038"/>
          <ac:spMkLst>
            <pc:docMk/>
            <pc:sldMk cId="2026238478" sldId="367"/>
            <ac:spMk id="7" creationId="{48C7BA7D-8240-F21E-27D6-E71215976468}"/>
          </ac:spMkLst>
        </pc:spChg>
        <pc:graphicFrameChg chg="del mod">
          <ac:chgData name="Carlos Mario Rojas Pirajan" userId="3300e21e-4b43-4265-ab90-c74d37cb6806" providerId="ADAL" clId="{90777151-C1D0-4C9C-9CCA-47C0B06A81A9}" dt="2026-05-29T16:17:48.090" v="11641" actId="478"/>
          <ac:graphicFrameMkLst>
            <pc:docMk/>
            <pc:sldMk cId="2026238478" sldId="367"/>
            <ac:graphicFrameMk id="2" creationId="{0D3445B1-51F8-745F-FCA7-1DCF35B4A3B1}"/>
          </ac:graphicFrameMkLst>
        </pc:graphicFrameChg>
        <pc:graphicFrameChg chg="add del mod">
          <ac:chgData name="Carlos Mario Rojas Pirajan" userId="3300e21e-4b43-4265-ab90-c74d37cb6806" providerId="ADAL" clId="{90777151-C1D0-4C9C-9CCA-47C0B06A81A9}" dt="2026-05-29T16:23:31.065" v="11704" actId="478"/>
          <ac:graphicFrameMkLst>
            <pc:docMk/>
            <pc:sldMk cId="2026238478" sldId="367"/>
            <ac:graphicFrameMk id="3" creationId="{0D3445B1-51F8-745F-FCA7-1DCF35B4A3B1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6:23:33.119" v="11707"/>
          <ac:graphicFrameMkLst>
            <pc:docMk/>
            <pc:sldMk cId="2026238478" sldId="367"/>
            <ac:graphicFrameMk id="4" creationId="{0D3445B1-51F8-745F-FCA7-1DCF35B4A3B1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6:23:39.245" v="11713" actId="403"/>
          <ac:graphicFrameMkLst>
            <pc:docMk/>
            <pc:sldMk cId="2026238478" sldId="367"/>
            <ac:graphicFrameMk id="5" creationId="{0D3445B1-51F8-745F-FCA7-1DCF35B4A3B1}"/>
          </ac:graphicFrameMkLst>
        </pc:graphicFrameChg>
      </pc:sldChg>
      <pc:sldChg chg="addSp delSp modSp mod">
        <pc:chgData name="Carlos Mario Rojas Pirajan" userId="3300e21e-4b43-4265-ab90-c74d37cb6806" providerId="ADAL" clId="{90777151-C1D0-4C9C-9CCA-47C0B06A81A9}" dt="2026-05-29T16:23:08.589" v="11702" actId="403"/>
        <pc:sldMkLst>
          <pc:docMk/>
          <pc:sldMk cId="3292582930" sldId="368"/>
        </pc:sldMkLst>
        <pc:spChg chg="mod">
          <ac:chgData name="Carlos Mario Rojas Pirajan" userId="3300e21e-4b43-4265-ab90-c74d37cb6806" providerId="ADAL" clId="{90777151-C1D0-4C9C-9CCA-47C0B06A81A9}" dt="2026-05-29T15:53:45.571" v="11039"/>
          <ac:spMkLst>
            <pc:docMk/>
            <pc:sldMk cId="3292582930" sldId="368"/>
            <ac:spMk id="7" creationId="{1C75CA1E-3D95-4294-0F93-2210EB96ACA9}"/>
          </ac:spMkLst>
        </pc:spChg>
        <pc:graphicFrameChg chg="add del mod">
          <ac:chgData name="Carlos Mario Rojas Pirajan" userId="3300e21e-4b43-4265-ab90-c74d37cb6806" providerId="ADAL" clId="{90777151-C1D0-4C9C-9CCA-47C0B06A81A9}" dt="2026-05-29T16:22:27.048" v="11692" actId="478"/>
          <ac:graphicFrameMkLst>
            <pc:docMk/>
            <pc:sldMk cId="3292582930" sldId="368"/>
            <ac:graphicFrameMk id="2" creationId="{5D3D3322-EF20-B8F2-BA1E-95CB77524222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6:22:29.491" v="11695"/>
          <ac:graphicFrameMkLst>
            <pc:docMk/>
            <pc:sldMk cId="3292582930" sldId="368"/>
            <ac:graphicFrameMk id="3" creationId="{5D3D3322-EF20-B8F2-BA1E-95CB77524222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6:23:08.589" v="11702" actId="403"/>
          <ac:graphicFrameMkLst>
            <pc:docMk/>
            <pc:sldMk cId="3292582930" sldId="368"/>
            <ac:graphicFrameMk id="4" creationId="{5D3D3322-EF20-B8F2-BA1E-95CB77524222}"/>
          </ac:graphicFrameMkLst>
        </pc:graphicFrameChg>
        <pc:graphicFrameChg chg="del mod">
          <ac:chgData name="Carlos Mario Rojas Pirajan" userId="3300e21e-4b43-4265-ab90-c74d37cb6806" providerId="ADAL" clId="{90777151-C1D0-4C9C-9CCA-47C0B06A81A9}" dt="2026-05-29T16:19:13.333" v="11654" actId="478"/>
          <ac:graphicFrameMkLst>
            <pc:docMk/>
            <pc:sldMk cId="3292582930" sldId="368"/>
            <ac:graphicFrameMk id="5" creationId="{5D3D3322-EF20-B8F2-BA1E-95CB77524222}"/>
          </ac:graphicFrameMkLst>
        </pc:graphicFrameChg>
      </pc:sldChg>
      <pc:sldChg chg="addSp delSp modSp mod">
        <pc:chgData name="Carlos Mario Rojas Pirajan" userId="3300e21e-4b43-4265-ab90-c74d37cb6806" providerId="ADAL" clId="{90777151-C1D0-4C9C-9CCA-47C0B06A81A9}" dt="2026-05-29T15:47:03.147" v="10884" actId="20577"/>
        <pc:sldMkLst>
          <pc:docMk/>
          <pc:sldMk cId="612722246" sldId="369"/>
        </pc:sldMkLst>
        <pc:spChg chg="mod">
          <ac:chgData name="Carlos Mario Rojas Pirajan" userId="3300e21e-4b43-4265-ab90-c74d37cb6806" providerId="ADAL" clId="{90777151-C1D0-4C9C-9CCA-47C0B06A81A9}" dt="2026-05-29T15:47:03.147" v="10884" actId="20577"/>
          <ac:spMkLst>
            <pc:docMk/>
            <pc:sldMk cId="612722246" sldId="369"/>
            <ac:spMk id="5" creationId="{4D3D1E78-E4C8-4E47-4C1D-D441E4B719B9}"/>
          </ac:spMkLst>
        </pc:spChg>
        <pc:graphicFrameChg chg="add mod">
          <ac:chgData name="Carlos Mario Rojas Pirajan" userId="3300e21e-4b43-4265-ab90-c74d37cb6806" providerId="ADAL" clId="{90777151-C1D0-4C9C-9CCA-47C0B06A81A9}" dt="2026-05-29T15:41:55.164" v="10488"/>
          <ac:graphicFrameMkLst>
            <pc:docMk/>
            <pc:sldMk cId="612722246" sldId="369"/>
            <ac:graphicFrameMk id="2" creationId="{2EEB32C3-77A7-A6E6-DE0F-63173317A7EC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42:00.312" v="10490" actId="1076"/>
          <ac:graphicFrameMkLst>
            <pc:docMk/>
            <pc:sldMk cId="612722246" sldId="369"/>
            <ac:graphicFrameMk id="3" creationId="{B015F362-0A92-6F4B-90B5-25A7508027A6}"/>
          </ac:graphicFrameMkLst>
        </pc:graphicFrameChg>
        <pc:graphicFrameChg chg="add del mod">
          <ac:chgData name="Carlos Mario Rojas Pirajan" userId="3300e21e-4b43-4265-ab90-c74d37cb6806" providerId="ADAL" clId="{90777151-C1D0-4C9C-9CCA-47C0B06A81A9}" dt="2026-05-29T15:41:51.236" v="10487" actId="478"/>
          <ac:graphicFrameMkLst>
            <pc:docMk/>
            <pc:sldMk cId="612722246" sldId="369"/>
            <ac:graphicFrameMk id="4" creationId="{44550F6C-EA33-5DD5-1855-E849C6819FAA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42:52.726" v="10588"/>
          <ac:graphicFrameMkLst>
            <pc:docMk/>
            <pc:sldMk cId="612722246" sldId="369"/>
            <ac:graphicFrameMk id="9" creationId="{5F48D757-875C-2F19-9935-DCA13736776A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43:10.887" v="10598"/>
          <ac:graphicFrameMkLst>
            <pc:docMk/>
            <pc:sldMk cId="612722246" sldId="369"/>
            <ac:graphicFrameMk id="10" creationId="{E4A2DB22-F791-9CBE-6332-F5281F6E3629}"/>
          </ac:graphicFrameMkLst>
        </pc:graphicFrameChg>
        <pc:graphicFrameChg chg="add mod">
          <ac:chgData name="Carlos Mario Rojas Pirajan" userId="3300e21e-4b43-4265-ab90-c74d37cb6806" providerId="ADAL" clId="{90777151-C1D0-4C9C-9CCA-47C0B06A81A9}" dt="2026-05-29T15:45:37.817" v="10859"/>
          <ac:graphicFrameMkLst>
            <pc:docMk/>
            <pc:sldMk cId="612722246" sldId="369"/>
            <ac:graphicFrameMk id="11" creationId="{E027737E-86BF-CB30-F384-BE9C1D9778C9}"/>
          </ac:graphicFrameMkLst>
        </pc:graphicFrameChg>
      </pc:sldChg>
      <pc:sldChg chg="addSp modSp mod">
        <pc:chgData name="Carlos Mario Rojas Pirajan" userId="3300e21e-4b43-4265-ab90-c74d37cb6806" providerId="ADAL" clId="{90777151-C1D0-4C9C-9CCA-47C0B06A81A9}" dt="2026-05-29T17:08:37.292" v="11753" actId="20577"/>
        <pc:sldMkLst>
          <pc:docMk/>
          <pc:sldMk cId="497503820" sldId="371"/>
        </pc:sldMkLst>
        <pc:spChg chg="mod">
          <ac:chgData name="Carlos Mario Rojas Pirajan" userId="3300e21e-4b43-4265-ab90-c74d37cb6806" providerId="ADAL" clId="{90777151-C1D0-4C9C-9CCA-47C0B06A81A9}" dt="2026-05-29T16:05:54.668" v="11544" actId="1036"/>
          <ac:spMkLst>
            <pc:docMk/>
            <pc:sldMk cId="497503820" sldId="371"/>
            <ac:spMk id="8" creationId="{D0852468-2E59-135E-2DBF-E1AB6D4378B2}"/>
          </ac:spMkLst>
        </pc:spChg>
        <pc:spChg chg="mod">
          <ac:chgData name="Carlos Mario Rojas Pirajan" userId="3300e21e-4b43-4265-ab90-c74d37cb6806" providerId="ADAL" clId="{90777151-C1D0-4C9C-9CCA-47C0B06A81A9}" dt="2026-05-29T17:07:39.579" v="11751" actId="20577"/>
          <ac:spMkLst>
            <pc:docMk/>
            <pc:sldMk cId="497503820" sldId="371"/>
            <ac:spMk id="9" creationId="{ACA5BE70-0D02-C9ED-9E71-8898FF981613}"/>
          </ac:spMkLst>
        </pc:spChg>
        <pc:spChg chg="mod">
          <ac:chgData name="Carlos Mario Rojas Pirajan" userId="3300e21e-4b43-4265-ab90-c74d37cb6806" providerId="ADAL" clId="{90777151-C1D0-4C9C-9CCA-47C0B06A81A9}" dt="2026-05-29T17:08:37.292" v="11753" actId="20577"/>
          <ac:spMkLst>
            <pc:docMk/>
            <pc:sldMk cId="497503820" sldId="371"/>
            <ac:spMk id="10" creationId="{6098981F-1CCE-3218-31D5-213D1EF57091}"/>
          </ac:spMkLst>
        </pc:spChg>
        <pc:graphicFrameChg chg="add mod">
          <ac:chgData name="Carlos Mario Rojas Pirajan" userId="3300e21e-4b43-4265-ab90-c74d37cb6806" providerId="ADAL" clId="{90777151-C1D0-4C9C-9CCA-47C0B06A81A9}" dt="2026-05-29T16:04:19.031" v="11423"/>
          <ac:graphicFrameMkLst>
            <pc:docMk/>
            <pc:sldMk cId="497503820" sldId="371"/>
            <ac:graphicFrameMk id="2" creationId="{70A9389E-9F17-8FFC-F4A4-2590011DB962}"/>
          </ac:graphicFrameMkLst>
        </pc:graphicFrameChg>
      </pc:sldChg>
      <pc:sldChg chg="addSp delSp modSp add del mod">
        <pc:chgData name="Carlos Mario Rojas Pirajan" userId="3300e21e-4b43-4265-ab90-c74d37cb6806" providerId="ADAL" clId="{90777151-C1D0-4C9C-9CCA-47C0B06A81A9}" dt="2026-05-29T17:15:20.518" v="11832" actId="20577"/>
        <pc:sldMkLst>
          <pc:docMk/>
          <pc:sldMk cId="2163423951" sldId="374"/>
        </pc:sldMkLst>
        <pc:spChg chg="mod">
          <ac:chgData name="Carlos Mario Rojas Pirajan" userId="3300e21e-4b43-4265-ab90-c74d37cb6806" providerId="ADAL" clId="{90777151-C1D0-4C9C-9CCA-47C0B06A81A9}" dt="2026-05-29T14:59:01.018" v="9928" actId="20577"/>
          <ac:spMkLst>
            <pc:docMk/>
            <pc:sldMk cId="2163423951" sldId="374"/>
            <ac:spMk id="4" creationId="{D1E7D9C7-79EA-1C9E-C704-2B3C7B61153B}"/>
          </ac:spMkLst>
        </pc:spChg>
        <pc:spChg chg="mod">
          <ac:chgData name="Carlos Mario Rojas Pirajan" userId="3300e21e-4b43-4265-ab90-c74d37cb6806" providerId="ADAL" clId="{90777151-C1D0-4C9C-9CCA-47C0B06A81A9}" dt="2026-05-29T17:14:50.379" v="11826" actId="1076"/>
          <ac:spMkLst>
            <pc:docMk/>
            <pc:sldMk cId="2163423951" sldId="374"/>
            <ac:spMk id="5" creationId="{8F41D0C7-C153-C042-BB79-1B551CDAACE8}"/>
          </ac:spMkLst>
        </pc:spChg>
        <pc:spChg chg="mod">
          <ac:chgData name="Carlos Mario Rojas Pirajan" userId="3300e21e-4b43-4265-ab90-c74d37cb6806" providerId="ADAL" clId="{90777151-C1D0-4C9C-9CCA-47C0B06A81A9}" dt="2026-05-29T17:14:50.379" v="11826" actId="1076"/>
          <ac:spMkLst>
            <pc:docMk/>
            <pc:sldMk cId="2163423951" sldId="374"/>
            <ac:spMk id="6" creationId="{70B0C55A-C789-7539-AF04-725E1BAD3B17}"/>
          </ac:spMkLst>
        </pc:spChg>
        <pc:spChg chg="mod">
          <ac:chgData name="Carlos Mario Rojas Pirajan" userId="3300e21e-4b43-4265-ab90-c74d37cb6806" providerId="ADAL" clId="{90777151-C1D0-4C9C-9CCA-47C0B06A81A9}" dt="2026-04-30T15:25:44.425" v="8279" actId="20577"/>
          <ac:spMkLst>
            <pc:docMk/>
            <pc:sldMk cId="2163423951" sldId="374"/>
            <ac:spMk id="9" creationId="{7242F14C-C257-F6D2-D067-2F2DD14C3DFA}"/>
          </ac:spMkLst>
        </pc:spChg>
        <pc:spChg chg="mod">
          <ac:chgData name="Carlos Mario Rojas Pirajan" userId="3300e21e-4b43-4265-ab90-c74d37cb6806" providerId="ADAL" clId="{90777151-C1D0-4C9C-9CCA-47C0B06A81A9}" dt="2026-05-29T14:59:06.970" v="9937" actId="20577"/>
          <ac:spMkLst>
            <pc:docMk/>
            <pc:sldMk cId="2163423951" sldId="374"/>
            <ac:spMk id="10" creationId="{D8DE1963-146B-F6F4-F470-09C781687765}"/>
          </ac:spMkLst>
        </pc:spChg>
        <pc:spChg chg="mod">
          <ac:chgData name="Carlos Mario Rojas Pirajan" userId="3300e21e-4b43-4265-ab90-c74d37cb6806" providerId="ADAL" clId="{90777151-C1D0-4C9C-9CCA-47C0B06A81A9}" dt="2026-05-29T17:12:04.251" v="11801" actId="20577"/>
          <ac:spMkLst>
            <pc:docMk/>
            <pc:sldMk cId="2163423951" sldId="374"/>
            <ac:spMk id="13" creationId="{E00B52E6-0709-9F6F-D59D-764AADBD8E1E}"/>
          </ac:spMkLst>
        </pc:spChg>
        <pc:spChg chg="mod">
          <ac:chgData name="Carlos Mario Rojas Pirajan" userId="3300e21e-4b43-4265-ab90-c74d37cb6806" providerId="ADAL" clId="{90777151-C1D0-4C9C-9CCA-47C0B06A81A9}" dt="2026-05-29T15:57:59.297" v="11218" actId="1035"/>
          <ac:spMkLst>
            <pc:docMk/>
            <pc:sldMk cId="2163423951" sldId="374"/>
            <ac:spMk id="17" creationId="{DADBFDB5-C6FF-8B43-2615-95D345559B96}"/>
          </ac:spMkLst>
        </pc:spChg>
        <pc:spChg chg="mod">
          <ac:chgData name="Carlos Mario Rojas Pirajan" userId="3300e21e-4b43-4265-ab90-c74d37cb6806" providerId="ADAL" clId="{90777151-C1D0-4C9C-9CCA-47C0B06A81A9}" dt="2026-05-29T16:01:29.013" v="11306" actId="20577"/>
          <ac:spMkLst>
            <pc:docMk/>
            <pc:sldMk cId="2163423951" sldId="374"/>
            <ac:spMk id="18" creationId="{B697AD42-8A81-1696-5A52-42E0A42A6D86}"/>
          </ac:spMkLst>
        </pc:spChg>
        <pc:spChg chg="mod">
          <ac:chgData name="Carlos Mario Rojas Pirajan" userId="3300e21e-4b43-4265-ab90-c74d37cb6806" providerId="ADAL" clId="{90777151-C1D0-4C9C-9CCA-47C0B06A81A9}" dt="2026-05-29T17:15:06.013" v="11829" actId="20577"/>
          <ac:spMkLst>
            <pc:docMk/>
            <pc:sldMk cId="2163423951" sldId="374"/>
            <ac:spMk id="22" creationId="{D039D885-263F-5939-8D69-2489A92B0354}"/>
          </ac:spMkLst>
        </pc:spChg>
        <pc:spChg chg="mod">
          <ac:chgData name="Carlos Mario Rojas Pirajan" userId="3300e21e-4b43-4265-ab90-c74d37cb6806" providerId="ADAL" clId="{90777151-C1D0-4C9C-9CCA-47C0B06A81A9}" dt="2026-05-29T15:58:34.292" v="11236" actId="1037"/>
          <ac:spMkLst>
            <pc:docMk/>
            <pc:sldMk cId="2163423951" sldId="374"/>
            <ac:spMk id="28" creationId="{19177398-B6D0-2B25-4CCD-6A3F67FD2E0B}"/>
          </ac:spMkLst>
        </pc:spChg>
        <pc:spChg chg="mod">
          <ac:chgData name="Carlos Mario Rojas Pirajan" userId="3300e21e-4b43-4265-ab90-c74d37cb6806" providerId="ADAL" clId="{90777151-C1D0-4C9C-9CCA-47C0B06A81A9}" dt="2026-04-30T16:01:06.755" v="9390" actId="20577"/>
          <ac:spMkLst>
            <pc:docMk/>
            <pc:sldMk cId="2163423951" sldId="374"/>
            <ac:spMk id="30" creationId="{E79A3BCA-2CA0-7F1B-79CC-3917D8A09781}"/>
          </ac:spMkLst>
        </pc:spChg>
        <pc:spChg chg="mod">
          <ac:chgData name="Carlos Mario Rojas Pirajan" userId="3300e21e-4b43-4265-ab90-c74d37cb6806" providerId="ADAL" clId="{90777151-C1D0-4C9C-9CCA-47C0B06A81A9}" dt="2026-05-29T15:59:26.693" v="11249" actId="20577"/>
          <ac:spMkLst>
            <pc:docMk/>
            <pc:sldMk cId="2163423951" sldId="374"/>
            <ac:spMk id="35" creationId="{8FE5F024-D570-5A27-EBFF-3D6220BFB025}"/>
          </ac:spMkLst>
        </pc:spChg>
        <pc:spChg chg="mod">
          <ac:chgData name="Carlos Mario Rojas Pirajan" userId="3300e21e-4b43-4265-ab90-c74d37cb6806" providerId="ADAL" clId="{90777151-C1D0-4C9C-9CCA-47C0B06A81A9}" dt="2026-05-29T15:59:46.334" v="11261" actId="20577"/>
          <ac:spMkLst>
            <pc:docMk/>
            <pc:sldMk cId="2163423951" sldId="374"/>
            <ac:spMk id="39" creationId="{A1C0E340-E384-7056-40BB-2D3C9764551C}"/>
          </ac:spMkLst>
        </pc:spChg>
        <pc:spChg chg="mod">
          <ac:chgData name="Carlos Mario Rojas Pirajan" userId="3300e21e-4b43-4265-ab90-c74d37cb6806" providerId="ADAL" clId="{90777151-C1D0-4C9C-9CCA-47C0B06A81A9}" dt="2026-05-29T17:15:20.518" v="11832" actId="20577"/>
          <ac:spMkLst>
            <pc:docMk/>
            <pc:sldMk cId="2163423951" sldId="374"/>
            <ac:spMk id="44" creationId="{0EAA6FFE-10E8-A01E-4513-0134E03FCE5C}"/>
          </ac:spMkLst>
        </pc:spChg>
        <pc:spChg chg="mod">
          <ac:chgData name="Carlos Mario Rojas Pirajan" userId="3300e21e-4b43-4265-ab90-c74d37cb6806" providerId="ADAL" clId="{90777151-C1D0-4C9C-9CCA-47C0B06A81A9}" dt="2026-05-29T16:00:16.398" v="11274" actId="20577"/>
          <ac:spMkLst>
            <pc:docMk/>
            <pc:sldMk cId="2163423951" sldId="374"/>
            <ac:spMk id="49" creationId="{F2FF8C20-7099-1375-4FE9-8D1E76050287}"/>
          </ac:spMkLst>
        </pc:spChg>
        <pc:spChg chg="mod">
          <ac:chgData name="Carlos Mario Rojas Pirajan" userId="3300e21e-4b43-4265-ab90-c74d37cb6806" providerId="ADAL" clId="{90777151-C1D0-4C9C-9CCA-47C0B06A81A9}" dt="2026-05-29T16:00:38.328" v="11287" actId="20577"/>
          <ac:spMkLst>
            <pc:docMk/>
            <pc:sldMk cId="2163423951" sldId="374"/>
            <ac:spMk id="50" creationId="{E125821A-947F-C6C5-E16D-80CD9553271A}"/>
          </ac:spMkLst>
        </pc:spChg>
        <pc:spChg chg="mod">
          <ac:chgData name="Carlos Mario Rojas Pirajan" userId="3300e21e-4b43-4265-ab90-c74d37cb6806" providerId="ADAL" clId="{90777151-C1D0-4C9C-9CCA-47C0B06A81A9}" dt="2026-05-29T16:01:03.245" v="11301" actId="6549"/>
          <ac:spMkLst>
            <pc:docMk/>
            <pc:sldMk cId="2163423951" sldId="374"/>
            <ac:spMk id="51" creationId="{08273CD7-7AC1-C333-C317-82E9E9FEA335}"/>
          </ac:spMkLst>
        </pc:spChg>
        <pc:spChg chg="mod">
          <ac:chgData name="Carlos Mario Rojas Pirajan" userId="3300e21e-4b43-4265-ab90-c74d37cb6806" providerId="ADAL" clId="{90777151-C1D0-4C9C-9CCA-47C0B06A81A9}" dt="2026-05-29T15:58:20.168" v="11219" actId="20577"/>
          <ac:spMkLst>
            <pc:docMk/>
            <pc:sldMk cId="2163423951" sldId="374"/>
            <ac:spMk id="57" creationId="{506ED998-1A35-C139-5BA4-AA574CCEF5D7}"/>
          </ac:spMkLst>
        </pc:spChg>
        <pc:spChg chg="mod">
          <ac:chgData name="Carlos Mario Rojas Pirajan" userId="3300e21e-4b43-4265-ab90-c74d37cb6806" providerId="ADAL" clId="{90777151-C1D0-4C9C-9CCA-47C0B06A81A9}" dt="2026-05-29T16:00:00.963" v="11263" actId="20577"/>
          <ac:spMkLst>
            <pc:docMk/>
            <pc:sldMk cId="2163423951" sldId="374"/>
            <ac:spMk id="60" creationId="{2C97508E-C762-A3ED-739B-20792D2C1E7B}"/>
          </ac:spMkLst>
        </pc:spChg>
        <pc:spChg chg="mod">
          <ac:chgData name="Carlos Mario Rojas Pirajan" userId="3300e21e-4b43-4265-ab90-c74d37cb6806" providerId="ADAL" clId="{90777151-C1D0-4C9C-9CCA-47C0B06A81A9}" dt="2026-05-29T16:00:20.734" v="11276" actId="20577"/>
          <ac:spMkLst>
            <pc:docMk/>
            <pc:sldMk cId="2163423951" sldId="374"/>
            <ac:spMk id="63" creationId="{FFD99CA2-5290-8A19-53D8-9A044012B897}"/>
          </ac:spMkLst>
        </pc:spChg>
        <pc:spChg chg="mod">
          <ac:chgData name="Carlos Mario Rojas Pirajan" userId="3300e21e-4b43-4265-ab90-c74d37cb6806" providerId="ADAL" clId="{90777151-C1D0-4C9C-9CCA-47C0B06A81A9}" dt="2026-05-29T16:00:47.505" v="11291" actId="20577"/>
          <ac:spMkLst>
            <pc:docMk/>
            <pc:sldMk cId="2163423951" sldId="374"/>
            <ac:spMk id="1024" creationId="{2422B561-DDFE-487E-FC31-4960A9EA95FA}"/>
          </ac:spMkLst>
        </pc:spChg>
        <pc:graphicFrameChg chg="add del mod">
          <ac:chgData name="Carlos Mario Rojas Pirajan" userId="3300e21e-4b43-4265-ab90-c74d37cb6806" providerId="ADAL" clId="{90777151-C1D0-4C9C-9CCA-47C0B06A81A9}" dt="2026-05-29T15:57:39.815" v="11207" actId="478"/>
          <ac:graphicFrameMkLst>
            <pc:docMk/>
            <pc:sldMk cId="2163423951" sldId="374"/>
            <ac:graphicFrameMk id="2" creationId="{577048B6-E490-3C8C-FA15-D4CA13036B97}"/>
          </ac:graphicFrameMkLst>
        </pc:graphicFrameChg>
        <pc:graphicFrameChg chg="add mod ord">
          <ac:chgData name="Carlos Mario Rojas Pirajan" userId="3300e21e-4b43-4265-ab90-c74d37cb6806" providerId="ADAL" clId="{90777151-C1D0-4C9C-9CCA-47C0B06A81A9}" dt="2026-05-29T17:14:50.379" v="11826" actId="1076"/>
          <ac:graphicFrameMkLst>
            <pc:docMk/>
            <pc:sldMk cId="2163423951" sldId="374"/>
            <ac:graphicFrameMk id="3" creationId="{577048B6-E490-3C8C-FA15-D4CA13036B97}"/>
          </ac:graphicFrameMkLst>
        </pc:graphicFrameChg>
      </pc:sldChg>
      <pc:sldChg chg="modSp mod">
        <pc:chgData name="Carlos Mario Rojas Pirajan" userId="3300e21e-4b43-4265-ab90-c74d37cb6806" providerId="ADAL" clId="{90777151-C1D0-4C9C-9CCA-47C0B06A81A9}" dt="2026-05-29T15:47:16.056" v="10891" actId="20577"/>
        <pc:sldMkLst>
          <pc:docMk/>
          <pc:sldMk cId="817832487" sldId="376"/>
        </pc:sldMkLst>
        <pc:spChg chg="mod">
          <ac:chgData name="Carlos Mario Rojas Pirajan" userId="3300e21e-4b43-4265-ab90-c74d37cb6806" providerId="ADAL" clId="{90777151-C1D0-4C9C-9CCA-47C0B06A81A9}" dt="2026-05-29T15:47:16.056" v="10891" actId="20577"/>
          <ac:spMkLst>
            <pc:docMk/>
            <pc:sldMk cId="817832487" sldId="376"/>
            <ac:spMk id="2" creationId="{02D105A7-7AF5-94C5-4180-1CE691E6BF05}"/>
          </ac:spMkLst>
        </pc:spChg>
      </pc:sldChg>
      <pc:sldChg chg="new del">
        <pc:chgData name="Carlos Mario Rojas Pirajan" userId="3300e21e-4b43-4265-ab90-c74d37cb6806" providerId="ADAL" clId="{90777151-C1D0-4C9C-9CCA-47C0B06A81A9}" dt="2026-05-29T15:56:12.436" v="11138" actId="680"/>
        <pc:sldMkLst>
          <pc:docMk/>
          <pc:sldMk cId="1667606078" sldId="378"/>
        </pc:sldMkLst>
      </pc:sldChg>
      <pc:sldChg chg="new del">
        <pc:chgData name="Carlos Mario Rojas Pirajan" userId="3300e21e-4b43-4265-ab90-c74d37cb6806" providerId="ADAL" clId="{90777151-C1D0-4C9C-9CCA-47C0B06A81A9}" dt="2026-05-29T16:24:09.524" v="11717" actId="680"/>
        <pc:sldMkLst>
          <pc:docMk/>
          <pc:sldMk cId="2582924842" sldId="378"/>
        </pc:sldMkLst>
      </pc:sldChg>
    </pc:docChg>
  </pc:docChgLst>
  <pc:docChgLst>
    <pc:chgData name="John Edisson Tunubala Morales" userId="S::jtunubala@mintrabajo.gov.co::ffe59d95-19b4-4fc9-861c-08b197d41eb0" providerId="AD" clId="Web-{5FE15252-2F65-59BC-F8AD-363976554B02}"/>
    <pc:docChg chg="modSld">
      <pc:chgData name="John Edisson Tunubala Morales" userId="S::jtunubala@mintrabajo.gov.co::ffe59d95-19b4-4fc9-861c-08b197d41eb0" providerId="AD" clId="Web-{5FE15252-2F65-59BC-F8AD-363976554B02}" dt="2026-05-29T15:26:21.436" v="0"/>
      <pc:docMkLst>
        <pc:docMk/>
      </pc:docMkLst>
      <pc:sldChg chg="delSp">
        <pc:chgData name="John Edisson Tunubala Morales" userId="S::jtunubala@mintrabajo.gov.co::ffe59d95-19b4-4fc9-861c-08b197d41eb0" providerId="AD" clId="Web-{5FE15252-2F65-59BC-F8AD-363976554B02}" dt="2026-05-29T15:26:21.436" v="0"/>
        <pc:sldMkLst>
          <pc:docMk/>
          <pc:sldMk cId="4029569307" sldId="365"/>
        </pc:sldMkLst>
        <pc:graphicFrameChg chg="del">
          <ac:chgData name="John Edisson Tunubala Morales" userId="S::jtunubala@mintrabajo.gov.co::ffe59d95-19b4-4fc9-861c-08b197d41eb0" providerId="AD" clId="Web-{5FE15252-2F65-59BC-F8AD-363976554B02}" dt="2026-05-29T15:26:21.436" v="0"/>
          <ac:graphicFrameMkLst>
            <pc:docMk/>
            <pc:sldMk cId="4029569307" sldId="365"/>
            <ac:graphicFrameMk id="2" creationId="{140583E3-8C31-A515-1757-C10C9C2BC212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intrabajocol-my.sharepoint.com/personal/pnino_mintrabajo_gov_co/Documents/SAMPL/01%20Despacho%20Ministro/2026/Mercado%20Laboral/Abril%202026/20260529_Bolet&#237;n_Mercado_Laboral_ABR_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mintrabajocol-my.sharepoint.com/personal/pnino_mintrabajo_gov_co/Documents/SAMPL/01%20Despacho%20Ministro/2026/Mercado%20Laboral/Abril%202026/20260529_Bolet&#237;n_Mercado_Laboral_ABR_20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mintrabajocol-my.sharepoint.com/personal/pnino_mintrabajo_gov_co/Documents/SAMPL/01%20Despacho%20Ministro/2026/Mercado%20Laboral/Abril%202026/20260529_Bolet&#237;n_Mercado_Laboral_ABR_202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mintrabajocol-my.sharepoint.com/personal/pnino_mintrabajo_gov_co/Documents/SAMPL/01%20Despacho%20Ministro/2026/Mercado%20Laboral/Abril%202026/20260529_Bolet&#237;n_Mercado_Laboral_ABR_20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mintrabajocol-my.sharepoint.com/personal/pnino_mintrabajo_gov_co/Documents/SAMPL/01%20Despacho%20Ministro/2026/Mercado%20Laboral/Abril%202026/20260529_Bolet&#237;n_Mercado_Laboral_ABR_2026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778686684170324E-3"/>
          <c:y val="0"/>
          <c:w val="0.99722222222222223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'Prov. Tabla Informalidad'!$B$17</c:f>
              <c:strCache>
                <c:ptCount val="1"/>
                <c:pt idx="0">
                  <c:v>Informal</c:v>
                </c:pt>
              </c:strCache>
            </c:strRef>
          </c:tx>
          <c:spPr>
            <a:solidFill>
              <a:srgbClr val="671D34">
                <a:alpha val="54118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'Prov. Tabla Informalidad'!$E$17</c:f>
              <c:numCache>
                <c:formatCode>#,##0</c:formatCode>
                <c:ptCount val="1"/>
                <c:pt idx="0">
                  <c:v>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84-46A3-8FC6-7FE60117E26F}"/>
            </c:ext>
          </c:extLst>
        </c:ser>
        <c:ser>
          <c:idx val="1"/>
          <c:order val="1"/>
          <c:tx>
            <c:strRef>
              <c:f>'Prov. Tabla Informalidad'!$B$18</c:f>
              <c:strCache>
                <c:ptCount val="1"/>
                <c:pt idx="0">
                  <c:v>Formal</c:v>
                </c:pt>
              </c:strCache>
            </c:strRef>
          </c:tx>
          <c:spPr>
            <a:solidFill>
              <a:srgbClr val="671D3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'Prov. Tabla Informalidad'!$E$18</c:f>
              <c:numCache>
                <c:formatCode>#,##0</c:formatCode>
                <c:ptCount val="1"/>
                <c:pt idx="0">
                  <c:v>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84-46A3-8FC6-7FE60117E26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78103792"/>
        <c:axId val="1478110992"/>
      </c:barChart>
      <c:catAx>
        <c:axId val="14781037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78110992"/>
        <c:crosses val="autoZero"/>
        <c:auto val="1"/>
        <c:lblAlgn val="ctr"/>
        <c:lblOffset val="100"/>
        <c:noMultiLvlLbl val="0"/>
      </c:catAx>
      <c:valAx>
        <c:axId val="1478110992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147810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7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4334380881036344E-2"/>
          <c:y val="5.2531825260492854E-2"/>
          <c:w val="0.9755262100089529"/>
          <c:h val="0.810774183004084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 1'!$C$5</c:f>
              <c:strCache>
                <c:ptCount val="1"/>
                <c:pt idx="0">
                  <c:v>TD % Abr 2001 - 2025</c:v>
                </c:pt>
              </c:strCache>
            </c:strRef>
          </c:tx>
          <c:spPr>
            <a:solidFill>
              <a:srgbClr val="EF3C6F"/>
            </a:solidFill>
            <a:ln>
              <a:noFill/>
            </a:ln>
            <a:effectLst/>
          </c:spPr>
          <c:invertIfNegative val="0"/>
          <c:dPt>
            <c:idx val="22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1A7-4165-9CE6-FD70C4627F44}"/>
              </c:ext>
            </c:extLst>
          </c:dPt>
          <c:dPt>
            <c:idx val="23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1A7-4165-9CE6-FD70C4627F44}"/>
              </c:ext>
            </c:extLst>
          </c:dPt>
          <c:dPt>
            <c:idx val="24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1A7-4165-9CE6-FD70C4627F44}"/>
              </c:ext>
            </c:extLst>
          </c:dPt>
          <c:dPt>
            <c:idx val="2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1A7-4165-9CE6-FD70C4627F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'Gráfica 1'!$C$7:$C$32</c:f>
              <c:numCache>
                <c:formatCode>General</c:formatCode>
                <c:ptCount val="2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  <c:pt idx="25">
                  <c:v>2026</c:v>
                </c:pt>
              </c:numCache>
            </c:numRef>
          </c:cat>
          <c:val>
            <c:numRef>
              <c:f>'Gráfica 1'!$D$7:$D$32</c:f>
              <c:numCache>
                <c:formatCode>0.0</c:formatCode>
                <c:ptCount val="26"/>
                <c:pt idx="0">
                  <c:v>14.51507752039006</c:v>
                </c:pt>
                <c:pt idx="1">
                  <c:v>16.077003414557595</c:v>
                </c:pt>
                <c:pt idx="2">
                  <c:v>15.005946521142869</c:v>
                </c:pt>
                <c:pt idx="3">
                  <c:v>14.68099405661674</c:v>
                </c:pt>
                <c:pt idx="4">
                  <c:v>12.020492431730782</c:v>
                </c:pt>
                <c:pt idx="5">
                  <c:v>12.064262335516069</c:v>
                </c:pt>
                <c:pt idx="6">
                  <c:v>10.8079</c:v>
                </c:pt>
                <c:pt idx="7">
                  <c:v>11.079000000000001</c:v>
                </c:pt>
                <c:pt idx="8">
                  <c:v>12.118600000000001</c:v>
                </c:pt>
                <c:pt idx="9">
                  <c:v>12.4399</c:v>
                </c:pt>
                <c:pt idx="10">
                  <c:v>11.2743</c:v>
                </c:pt>
                <c:pt idx="11">
                  <c:v>11.087</c:v>
                </c:pt>
                <c:pt idx="12">
                  <c:v>10.4518</c:v>
                </c:pt>
                <c:pt idx="13">
                  <c:v>9.3084000000000007</c:v>
                </c:pt>
                <c:pt idx="14">
                  <c:v>9.7372999999999994</c:v>
                </c:pt>
                <c:pt idx="15">
                  <c:v>9.3194999999999997</c:v>
                </c:pt>
                <c:pt idx="16">
                  <c:v>9.1358999999999995</c:v>
                </c:pt>
                <c:pt idx="17">
                  <c:v>9.7292000000000005</c:v>
                </c:pt>
                <c:pt idx="18">
                  <c:v>10.656599999999999</c:v>
                </c:pt>
                <c:pt idx="19">
                  <c:v>20.485299999999999</c:v>
                </c:pt>
                <c:pt idx="20">
                  <c:v>15.488</c:v>
                </c:pt>
                <c:pt idx="21">
                  <c:v>11.1685</c:v>
                </c:pt>
                <c:pt idx="22">
                  <c:v>10.7247</c:v>
                </c:pt>
                <c:pt idx="23">
                  <c:v>10.646715730368971</c:v>
                </c:pt>
                <c:pt idx="24">
                  <c:v>8.7825059385890309</c:v>
                </c:pt>
                <c:pt idx="25">
                  <c:v>8.7814568020438788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1A7-4165-9CE6-FD70C4627F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8883600"/>
        <c:axId val="1586779872"/>
      </c:barChart>
      <c:catAx>
        <c:axId val="1658883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586779872"/>
        <c:crosses val="autoZero"/>
        <c:auto val="1"/>
        <c:lblAlgn val="ctr"/>
        <c:lblOffset val="100"/>
        <c:noMultiLvlLbl val="0"/>
      </c:catAx>
      <c:valAx>
        <c:axId val="1586779872"/>
        <c:scaling>
          <c:orientation val="minMax"/>
          <c:min val="6"/>
        </c:scaling>
        <c:delete val="1"/>
        <c:axPos val="l"/>
        <c:numFmt formatCode="0" sourceLinked="0"/>
        <c:majorTickMark val="out"/>
        <c:minorTickMark val="none"/>
        <c:tickLblPos val="nextTo"/>
        <c:crossAx val="1658883600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C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r>
              <a:rPr lang="es-CO" sz="1400"/>
              <a:t>Ocupados</a:t>
            </a:r>
          </a:p>
          <a:p>
            <a:pPr>
              <a:defRPr/>
            </a:pPr>
            <a:r>
              <a:rPr lang="es-CO" sz="1400"/>
              <a:t>cifras en miles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EF3C6F"/>
            </a:solidFill>
            <a:ln>
              <a:solidFill>
                <a:srgbClr val="B23065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151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93-4306-8298-681F42F5C200}"/>
              </c:ext>
            </c:extLst>
          </c:dPt>
          <c:dPt>
            <c:idx val="1"/>
            <c:invertIfNegative val="0"/>
            <c:bubble3D val="0"/>
            <c:spPr>
              <a:solidFill>
                <a:srgbClr val="F151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293-4306-8298-681F42F5C2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'Tabla 1 Pob. Ocup'!$D$6:$E$6</c:f>
              <c:strCache>
                <c:ptCount val="2"/>
                <c:pt idx="0">
                  <c:v>Abr2025</c:v>
                </c:pt>
                <c:pt idx="1">
                  <c:v>Abr2026</c:v>
                </c:pt>
              </c:strCache>
            </c:strRef>
          </c:cat>
          <c:val>
            <c:numRef>
              <c:f>'Tabla 1 Pob. Ocup'!$D$7:$E$7</c:f>
              <c:numCache>
                <c:formatCode>#,##0</c:formatCode>
                <c:ptCount val="2"/>
                <c:pt idx="0">
                  <c:v>23576.078526796133</c:v>
                </c:pt>
                <c:pt idx="1">
                  <c:v>24277.105756151082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93-4306-8298-681F42F5C2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58908656"/>
        <c:axId val="1575982432"/>
      </c:barChart>
      <c:catAx>
        <c:axId val="1658908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575982432"/>
        <c:crosses val="autoZero"/>
        <c:auto val="1"/>
        <c:lblAlgn val="ctr"/>
        <c:lblOffset val="100"/>
        <c:noMultiLvlLbl val="0"/>
      </c:catAx>
      <c:valAx>
        <c:axId val="157598243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658908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15185004432472"/>
          <c:y val="9.0815243959518635E-2"/>
          <c:w val="0.78437635244807224"/>
          <c:h val="0.844168322186742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'Tabla 3 Brecha TN'!$C$9:$E$9</c:f>
              <c:strCache>
                <c:ptCount val="1"/>
                <c:pt idx="0">
                  <c:v>Mujeres</c:v>
                </c:pt>
              </c:strCache>
            </c:strRef>
          </c:tx>
          <c:spPr>
            <a:solidFill>
              <a:srgbClr val="EF3C6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'Tabla 3 Brecha TN'!$A$12:$A$14</c:f>
              <c:strCache>
                <c:ptCount val="3"/>
                <c:pt idx="0">
                  <c:v>TGP</c:v>
                </c:pt>
                <c:pt idx="1">
                  <c:v>TO</c:v>
                </c:pt>
                <c:pt idx="2">
                  <c:v>TD</c:v>
                </c:pt>
              </c:strCache>
            </c:strRef>
          </c:cat>
          <c:val>
            <c:numRef>
              <c:f>'Tabla 3 Brecha TN'!$D$12:$D$14</c:f>
              <c:numCache>
                <c:formatCode>_-* #,##0.0_-;\-* #,##0.0_-;_-* "-"??_-;_-@_-</c:formatCode>
                <c:ptCount val="3"/>
                <c:pt idx="0">
                  <c:v>54.004152085595472</c:v>
                </c:pt>
                <c:pt idx="1">
                  <c:v>48.102090601814119</c:v>
                </c:pt>
                <c:pt idx="2">
                  <c:v>10.928903159939219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9F-4F43-9562-7B4F2E15A3CB}"/>
            </c:ext>
          </c:extLst>
        </c:ser>
        <c:ser>
          <c:idx val="1"/>
          <c:order val="1"/>
          <c:tx>
            <c:strRef>
              <c:f>'Tabla 3 Brecha TN'!$F$9:$H$9</c:f>
              <c:strCache>
                <c:ptCount val="1"/>
                <c:pt idx="0">
                  <c:v>Hombres</c:v>
                </c:pt>
              </c:strCache>
            </c:strRef>
          </c:tx>
          <c:spPr>
            <a:solidFill>
              <a:srgbClr val="EF3C6F">
                <a:alpha val="54118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'Tabla 3 Brecha TN'!$A$12:$A$14</c:f>
              <c:strCache>
                <c:ptCount val="3"/>
                <c:pt idx="0">
                  <c:v>TGP</c:v>
                </c:pt>
                <c:pt idx="1">
                  <c:v>TO</c:v>
                </c:pt>
                <c:pt idx="2">
                  <c:v>TD</c:v>
                </c:pt>
              </c:strCache>
            </c:strRef>
          </c:cat>
          <c:val>
            <c:numRef>
              <c:f>'Tabla 3 Brecha TN'!$G$12:$G$14</c:f>
              <c:numCache>
                <c:formatCode>_-* #,##0.0_-;\-* #,##0.0_-;_-* "-"??_-;_-@_-</c:formatCode>
                <c:ptCount val="3"/>
                <c:pt idx="0">
                  <c:v>76.398187204786296</c:v>
                </c:pt>
                <c:pt idx="1">
                  <c:v>70.948381837049482</c:v>
                </c:pt>
                <c:pt idx="2">
                  <c:v>7.1334223587379775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9F-4F43-9562-7B4F2E15A3C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32820607"/>
        <c:axId val="952740063"/>
      </c:barChart>
      <c:catAx>
        <c:axId val="9328206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952740063"/>
        <c:crosses val="autoZero"/>
        <c:auto val="1"/>
        <c:lblAlgn val="ctr"/>
        <c:lblOffset val="100"/>
        <c:noMultiLvlLbl val="0"/>
      </c:catAx>
      <c:valAx>
        <c:axId val="952740063"/>
        <c:scaling>
          <c:orientation val="minMax"/>
        </c:scaling>
        <c:delete val="1"/>
        <c:axPos val="b"/>
        <c:numFmt formatCode="_-* #,##0.0_-;\-* #,##0.0_-;_-* &quot;-&quot;??_-;_-@_-" sourceLinked="1"/>
        <c:majorTickMark val="out"/>
        <c:minorTickMark val="none"/>
        <c:tickLblPos val="nextTo"/>
        <c:crossAx val="932820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406005225210594"/>
          <c:y val="0.86068018472483698"/>
          <c:w val="0.53187989549578807"/>
          <c:h val="0.139319815275163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15185004432472"/>
          <c:y val="9.0815243959518635E-2"/>
          <c:w val="0.78437635244807224"/>
          <c:h val="0.844168322186742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'Tabla 3 Brecha TN'!$C$9:$E$9</c:f>
              <c:strCache>
                <c:ptCount val="1"/>
                <c:pt idx="0">
                  <c:v>Mujeres</c:v>
                </c:pt>
              </c:strCache>
            </c:strRef>
          </c:tx>
          <c:spPr>
            <a:solidFill>
              <a:srgbClr val="EF3C6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'Tabla 3 Brecha TN'!$A$12:$A$14</c:f>
              <c:strCache>
                <c:ptCount val="3"/>
                <c:pt idx="0">
                  <c:v>TGP</c:v>
                </c:pt>
                <c:pt idx="1">
                  <c:v>TO</c:v>
                </c:pt>
                <c:pt idx="2">
                  <c:v>TD</c:v>
                </c:pt>
              </c:strCache>
            </c:strRef>
          </c:cat>
          <c:val>
            <c:numRef>
              <c:f>'Tabla 3 Brecha TN'!$C$12:$C$14</c:f>
              <c:numCache>
                <c:formatCode>_-* #,##0.0_-;\-* #,##0.0_-;_-* "-"??_-;_-@_-</c:formatCode>
                <c:ptCount val="3"/>
                <c:pt idx="0">
                  <c:v>51.923163593821364</c:v>
                </c:pt>
                <c:pt idx="1">
                  <c:v>46.124555198724771</c:v>
                </c:pt>
                <c:pt idx="2">
                  <c:v>11.167671601170612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3-4D89-8C5E-B59B47305C79}"/>
            </c:ext>
          </c:extLst>
        </c:ser>
        <c:ser>
          <c:idx val="1"/>
          <c:order val="1"/>
          <c:tx>
            <c:strRef>
              <c:f>'Tabla 3 Brecha TN'!$F$9:$H$9</c:f>
              <c:strCache>
                <c:ptCount val="1"/>
                <c:pt idx="0">
                  <c:v>Hombres</c:v>
                </c:pt>
              </c:strCache>
            </c:strRef>
          </c:tx>
          <c:spPr>
            <a:solidFill>
              <a:srgbClr val="EF3C6F">
                <a:alpha val="54118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'Tabla 3 Brecha TN'!$A$12:$A$14</c:f>
              <c:strCache>
                <c:ptCount val="3"/>
                <c:pt idx="0">
                  <c:v>TGP</c:v>
                </c:pt>
                <c:pt idx="1">
                  <c:v>TO</c:v>
                </c:pt>
                <c:pt idx="2">
                  <c:v>TD</c:v>
                </c:pt>
              </c:strCache>
            </c:strRef>
          </c:cat>
          <c:val>
            <c:numRef>
              <c:f>'Tabla 3 Brecha TN'!$F$12:$F$14</c:f>
              <c:numCache>
                <c:formatCode>_-* #,##0.0_-;\-* #,##0.0_-;_-* "-"??_-;_-@_-</c:formatCode>
                <c:ptCount val="3"/>
                <c:pt idx="0">
                  <c:v>76.522714197203385</c:v>
                </c:pt>
                <c:pt idx="1">
                  <c:v>71.145559923721237</c:v>
                </c:pt>
                <c:pt idx="2">
                  <c:v>7.0268734321485153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E3-4D89-8C5E-B59B47305C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32820607"/>
        <c:axId val="952740063"/>
      </c:barChart>
      <c:catAx>
        <c:axId val="9328206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952740063"/>
        <c:crosses val="autoZero"/>
        <c:auto val="1"/>
        <c:lblAlgn val="ctr"/>
        <c:lblOffset val="100"/>
        <c:noMultiLvlLbl val="0"/>
      </c:catAx>
      <c:valAx>
        <c:axId val="952740063"/>
        <c:scaling>
          <c:orientation val="minMax"/>
          <c:max val="100"/>
        </c:scaling>
        <c:delete val="1"/>
        <c:axPos val="b"/>
        <c:numFmt formatCode="_-* #,##0.0_-;\-* #,##0.0_-;_-* &quot;-&quot;??_-;_-@_-" sourceLinked="1"/>
        <c:majorTickMark val="out"/>
        <c:minorTickMark val="none"/>
        <c:tickLblPos val="nextTo"/>
        <c:crossAx val="932820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406005225210594"/>
          <c:y val="0.86068018472483698"/>
          <c:w val="0.53187989549578807"/>
          <c:h val="0.139319815275163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1.2157884357545886E-2"/>
          <c:y val="6.0611578090411365E-2"/>
          <c:w val="0.97568423128490822"/>
          <c:h val="0.543429594931083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 2 Ciudades'!$C$6</c:f>
              <c:strCache>
                <c:ptCount val="1"/>
                <c:pt idx="0">
                  <c:v>TD % Feb - Abr 2026</c:v>
                </c:pt>
              </c:strCache>
            </c:strRef>
          </c:tx>
          <c:spPr>
            <a:solidFill>
              <a:srgbClr val="EF3C6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72-42D0-8602-AEB901D3A3A6}"/>
              </c:ext>
            </c:extLst>
          </c:dPt>
          <c:dPt>
            <c:idx val="5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172-42D0-8602-AEB901D3A3A6}"/>
              </c:ext>
            </c:extLst>
          </c:dPt>
          <c:dPt>
            <c:idx val="6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172-42D0-8602-AEB901D3A3A6}"/>
              </c:ext>
            </c:extLst>
          </c:dPt>
          <c:dPt>
            <c:idx val="7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172-42D0-8602-AEB901D3A3A6}"/>
              </c:ext>
            </c:extLst>
          </c:dPt>
          <c:dPt>
            <c:idx val="16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172-42D0-8602-AEB901D3A3A6}"/>
              </c:ext>
            </c:extLst>
          </c:dPt>
          <c:dPt>
            <c:idx val="18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172-42D0-8602-AEB901D3A3A6}"/>
              </c:ext>
            </c:extLst>
          </c:dPt>
          <c:dPt>
            <c:idx val="1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172-42D0-8602-AEB901D3A3A6}"/>
              </c:ext>
            </c:extLst>
          </c:dPt>
          <c:dPt>
            <c:idx val="25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172-42D0-8602-AEB901D3A3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 2 Ciudades'!$C$8:$C$34</c:f>
              <c:strCache>
                <c:ptCount val="27"/>
                <c:pt idx="0">
                  <c:v>Quibdó</c:v>
                </c:pt>
                <c:pt idx="1">
                  <c:v>Cartagena</c:v>
                </c:pt>
                <c:pt idx="2">
                  <c:v>Riohacha</c:v>
                </c:pt>
                <c:pt idx="3">
                  <c:v>Santa Marta</c:v>
                </c:pt>
                <c:pt idx="4">
                  <c:v>Tunja</c:v>
                </c:pt>
                <c:pt idx="5">
                  <c:v>Ibagué</c:v>
                </c:pt>
                <c:pt idx="6">
                  <c:v>Total 10 ciudades</c:v>
                </c:pt>
                <c:pt idx="7">
                  <c:v>Florencia</c:v>
                </c:pt>
                <c:pt idx="8">
                  <c:v>Armenia</c:v>
                </c:pt>
                <c:pt idx="9">
                  <c:v>Cúcuta A.M.</c:v>
                </c:pt>
                <c:pt idx="10">
                  <c:v>Sincelejo</c:v>
                </c:pt>
                <c:pt idx="11">
                  <c:v>Barranquilla A.M.</c:v>
                </c:pt>
                <c:pt idx="12">
                  <c:v>Montería</c:v>
                </c:pt>
                <c:pt idx="13">
                  <c:v>Popayán</c:v>
                </c:pt>
                <c:pt idx="14">
                  <c:v>Medellín A.M.</c:v>
                </c:pt>
                <c:pt idx="15">
                  <c:v>Valledupar</c:v>
                </c:pt>
                <c:pt idx="16">
                  <c:v>Total 23 ciudades</c:v>
                </c:pt>
                <c:pt idx="17">
                  <c:v>Pasto</c:v>
                </c:pt>
                <c:pt idx="18">
                  <c:v>Total 13 ciudades A.M.</c:v>
                </c:pt>
                <c:pt idx="19">
                  <c:v>Total Nacional</c:v>
                </c:pt>
                <c:pt idx="20">
                  <c:v>Cali A.M.</c:v>
                </c:pt>
                <c:pt idx="21">
                  <c:v>Manizales A.M.</c:v>
                </c:pt>
                <c:pt idx="22">
                  <c:v>Bogotá D.C.</c:v>
                </c:pt>
                <c:pt idx="23">
                  <c:v>Neiva</c:v>
                </c:pt>
                <c:pt idx="24">
                  <c:v>Bucaramanga A.M.</c:v>
                </c:pt>
                <c:pt idx="25">
                  <c:v>Pereira A.M.</c:v>
                </c:pt>
                <c:pt idx="26">
                  <c:v>Villavicencio</c:v>
                </c:pt>
              </c:strCache>
            </c:strRef>
          </c:cat>
          <c:val>
            <c:numRef>
              <c:f>'Gráfica 2 Ciudades'!$D$8:$D$34</c:f>
              <c:numCache>
                <c:formatCode>0.0</c:formatCode>
                <c:ptCount val="27"/>
                <c:pt idx="0">
                  <c:v>25.092280313736786</c:v>
                </c:pt>
                <c:pt idx="1">
                  <c:v>13.052046840059614</c:v>
                </c:pt>
                <c:pt idx="2">
                  <c:v>12.816750192350321</c:v>
                </c:pt>
                <c:pt idx="3">
                  <c:v>11.963006843509342</c:v>
                </c:pt>
                <c:pt idx="4">
                  <c:v>11.543889690586122</c:v>
                </c:pt>
                <c:pt idx="5">
                  <c:v>11.18398815484435</c:v>
                </c:pt>
                <c:pt idx="6">
                  <c:v>11.026604100502137</c:v>
                </c:pt>
                <c:pt idx="7">
                  <c:v>10.912175464692906</c:v>
                </c:pt>
                <c:pt idx="8">
                  <c:v>10.866297124907485</c:v>
                </c:pt>
                <c:pt idx="9">
                  <c:v>10.855343650975394</c:v>
                </c:pt>
                <c:pt idx="10">
                  <c:v>10.754395154413675</c:v>
                </c:pt>
                <c:pt idx="11">
                  <c:v>10.739735716555977</c:v>
                </c:pt>
                <c:pt idx="12">
                  <c:v>10.5851212070498</c:v>
                </c:pt>
                <c:pt idx="13">
                  <c:v>9.865099597039686</c:v>
                </c:pt>
                <c:pt idx="14">
                  <c:v>9.8371572049376592</c:v>
                </c:pt>
                <c:pt idx="15">
                  <c:v>9.473895086200395</c:v>
                </c:pt>
                <c:pt idx="16">
                  <c:v>9.3085616701781557</c:v>
                </c:pt>
                <c:pt idx="17">
                  <c:v>9.276011193288717</c:v>
                </c:pt>
                <c:pt idx="18">
                  <c:v>9.1242524303420289</c:v>
                </c:pt>
                <c:pt idx="19">
                  <c:v>8.9361899058174981</c:v>
                </c:pt>
                <c:pt idx="20">
                  <c:v>8.7258983874843938</c:v>
                </c:pt>
                <c:pt idx="21">
                  <c:v>8.318894175174794</c:v>
                </c:pt>
                <c:pt idx="22">
                  <c:v>8.1776978984104485</c:v>
                </c:pt>
                <c:pt idx="23">
                  <c:v>8.129988937811774</c:v>
                </c:pt>
                <c:pt idx="24">
                  <c:v>7.9342243595522426</c:v>
                </c:pt>
                <c:pt idx="25">
                  <c:v>7.6022257007184431</c:v>
                </c:pt>
                <c:pt idx="26">
                  <c:v>7.4504584645611782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172-42D0-8602-AEB901D3A3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overlap val="6"/>
        <c:axId val="1658883600"/>
        <c:axId val="1586779872"/>
      </c:barChart>
      <c:catAx>
        <c:axId val="1658883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586779872"/>
        <c:crosses val="autoZero"/>
        <c:auto val="1"/>
        <c:lblAlgn val="ctr"/>
        <c:lblOffset val="100"/>
        <c:noMultiLvlLbl val="0"/>
      </c:catAx>
      <c:valAx>
        <c:axId val="1586779872"/>
        <c:scaling>
          <c:orientation val="minMax"/>
          <c:min val="6"/>
        </c:scaling>
        <c:delete val="1"/>
        <c:axPos val="l"/>
        <c:numFmt formatCode="0.0" sourceLinked="1"/>
        <c:majorTickMark val="out"/>
        <c:minorTickMark val="none"/>
        <c:tickLblPos val="nextTo"/>
        <c:crossAx val="165888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EF3C6F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90-45A0-AB7D-7306F2ABD72C}"/>
              </c:ext>
            </c:extLst>
          </c:dPt>
          <c:dPt>
            <c:idx val="8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90-45A0-AB7D-7306F2ABD72C}"/>
              </c:ext>
            </c:extLst>
          </c:dPt>
          <c:dPt>
            <c:idx val="9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990-45A0-AB7D-7306F2ABD72C}"/>
              </c:ext>
            </c:extLst>
          </c:dPt>
          <c:dPt>
            <c:idx val="10"/>
            <c:invertIfNegative val="0"/>
            <c:bubble3D val="0"/>
            <c:spPr>
              <a:solidFill>
                <a:srgbClr val="EF3C6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990-45A0-AB7D-7306F2ABD7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Hoja1!$A$2:$A$27</c:f>
              <c:strCache>
                <c:ptCount val="26"/>
                <c:pt idx="0">
                  <c:v>Sincelejo</c:v>
                </c:pt>
                <c:pt idx="1">
                  <c:v>Cúcuta A.M.</c:v>
                </c:pt>
                <c:pt idx="2">
                  <c:v>Riohacha</c:v>
                </c:pt>
                <c:pt idx="3">
                  <c:v>Valledupar</c:v>
                </c:pt>
                <c:pt idx="4">
                  <c:v>Santa Marta</c:v>
                </c:pt>
                <c:pt idx="5">
                  <c:v>Montería</c:v>
                </c:pt>
                <c:pt idx="6">
                  <c:v>Total nacional</c:v>
                </c:pt>
                <c:pt idx="7">
                  <c:v>Quibdó</c:v>
                </c:pt>
                <c:pt idx="8">
                  <c:v>Florencia</c:v>
                </c:pt>
                <c:pt idx="9">
                  <c:v>Popayán</c:v>
                </c:pt>
                <c:pt idx="10">
                  <c:v>Pasto</c:v>
                </c:pt>
                <c:pt idx="11">
                  <c:v>Villavicencio</c:v>
                </c:pt>
                <c:pt idx="12">
                  <c:v>Barranquilla A.M.</c:v>
                </c:pt>
                <c:pt idx="13">
                  <c:v>Cali A.M.</c:v>
                </c:pt>
                <c:pt idx="14">
                  <c:v>Cartagena</c:v>
                </c:pt>
                <c:pt idx="15">
                  <c:v>Ibagué</c:v>
                </c:pt>
                <c:pt idx="16">
                  <c:v>Neiva</c:v>
                </c:pt>
                <c:pt idx="17">
                  <c:v>Bucaramanga A.M.</c:v>
                </c:pt>
                <c:pt idx="18">
                  <c:v>Total 23 ciudades y A.M.</c:v>
                </c:pt>
                <c:pt idx="19">
                  <c:v>Armenia</c:v>
                </c:pt>
                <c:pt idx="20">
                  <c:v>Total 13 ciudades y A.M.</c:v>
                </c:pt>
                <c:pt idx="21">
                  <c:v>Pereira A.M.</c:v>
                </c:pt>
                <c:pt idx="22">
                  <c:v>Medellín A.M.</c:v>
                </c:pt>
                <c:pt idx="23">
                  <c:v>Manizales A.M.</c:v>
                </c:pt>
                <c:pt idx="24">
                  <c:v>Tunja</c:v>
                </c:pt>
                <c:pt idx="25">
                  <c:v>Bogotá D.C.</c:v>
                </c:pt>
              </c:strCache>
            </c:strRef>
          </c:cat>
          <c:val>
            <c:numRef>
              <c:f>Hoja1!$C$2:$C$27</c:f>
              <c:numCache>
                <c:formatCode>General</c:formatCode>
                <c:ptCount val="26"/>
                <c:pt idx="0">
                  <c:v>66.8</c:v>
                </c:pt>
                <c:pt idx="1">
                  <c:v>62.6</c:v>
                </c:pt>
                <c:pt idx="2">
                  <c:v>61.2</c:v>
                </c:pt>
                <c:pt idx="3">
                  <c:v>60.5</c:v>
                </c:pt>
                <c:pt idx="4">
                  <c:v>58.7</c:v>
                </c:pt>
                <c:pt idx="5">
                  <c:v>57.2</c:v>
                </c:pt>
                <c:pt idx="6">
                  <c:v>55.1</c:v>
                </c:pt>
                <c:pt idx="7">
                  <c:v>54</c:v>
                </c:pt>
                <c:pt idx="8">
                  <c:v>53.3</c:v>
                </c:pt>
                <c:pt idx="9">
                  <c:v>53</c:v>
                </c:pt>
                <c:pt idx="10">
                  <c:v>52.7</c:v>
                </c:pt>
                <c:pt idx="11">
                  <c:v>52.3</c:v>
                </c:pt>
                <c:pt idx="12">
                  <c:v>52</c:v>
                </c:pt>
                <c:pt idx="13">
                  <c:v>47.5</c:v>
                </c:pt>
                <c:pt idx="14">
                  <c:v>46</c:v>
                </c:pt>
                <c:pt idx="15">
                  <c:v>45.9</c:v>
                </c:pt>
                <c:pt idx="16">
                  <c:v>45.6</c:v>
                </c:pt>
                <c:pt idx="17">
                  <c:v>42.9</c:v>
                </c:pt>
                <c:pt idx="18">
                  <c:v>42.4</c:v>
                </c:pt>
                <c:pt idx="19">
                  <c:v>42.2</c:v>
                </c:pt>
                <c:pt idx="20">
                  <c:v>41.2</c:v>
                </c:pt>
                <c:pt idx="21">
                  <c:v>39.1</c:v>
                </c:pt>
                <c:pt idx="22">
                  <c:v>38.200000000000003</c:v>
                </c:pt>
                <c:pt idx="23">
                  <c:v>35</c:v>
                </c:pt>
                <c:pt idx="24">
                  <c:v>34.799999999999997</c:v>
                </c:pt>
                <c:pt idx="25">
                  <c:v>34.299999999999997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990-45A0-AB7D-7306F2ABD72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81573328"/>
        <c:axId val="48157764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Hoja1!$B$1</c15:sqref>
                        </c15:formulaRef>
                      </c:ext>
                    </c:extLst>
                    <c:strCache>
                      <c:ptCount val="1"/>
                      <c:pt idx="0">
                        <c:v>Feb - Abr 25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defRPr>
                      </a:pPr>
                      <a:endParaRPr lang="es-CO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Lit>
                    <c:formatCode>General</c:formatCode>
                    <c:ptCount val="1"/>
                    <c:pt idx="0">
                      <c:v>1</c:v>
                    </c:pt>
                  </c:numLit>
                </c:val>
                <c:extLst>
                  <c:ext xmlns:c16="http://schemas.microsoft.com/office/drawing/2014/chart" uri="{C3380CC4-5D6E-409C-BE32-E72D297353CC}">
                    <c16:uniqueId val="{00000009-3990-45A0-AB7D-7306F2ABD72C}"/>
                  </c:ext>
                </c:extLst>
              </c15:ser>
            </c15:filteredBarSeries>
          </c:ext>
        </c:extLst>
      </c:barChart>
      <c:catAx>
        <c:axId val="48157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481577648"/>
        <c:crosses val="autoZero"/>
        <c:auto val="1"/>
        <c:lblAlgn val="ctr"/>
        <c:lblOffset val="100"/>
        <c:noMultiLvlLbl val="0"/>
      </c:catAx>
      <c:valAx>
        <c:axId val="481577648"/>
        <c:scaling>
          <c:orientation val="minMax"/>
          <c:min val="30"/>
        </c:scaling>
        <c:delete val="1"/>
        <c:axPos val="l"/>
        <c:numFmt formatCode="General" sourceLinked="1"/>
        <c:majorTickMark val="out"/>
        <c:minorTickMark val="none"/>
        <c:tickLblPos val="nextTo"/>
        <c:crossAx val="481573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CO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Feb - Abr 25</c:v>
                </c:pt>
              </c:strCache>
            </c:strRef>
          </c:tx>
          <c:spPr>
            <a:solidFill>
              <a:srgbClr val="F695B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A0-47EC-94EA-19421CE5B37C}"/>
              </c:ext>
            </c:extLst>
          </c:dPt>
          <c:dPt>
            <c:idx val="9"/>
            <c:invertIfNegative val="0"/>
            <c:bubble3D val="0"/>
            <c:spPr>
              <a:solidFill>
                <a:srgbClr val="F695B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A0-47EC-94EA-19421CE5B3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Hoja1!$A$2:$A$27</c:f>
              <c:strCache>
                <c:ptCount val="26"/>
                <c:pt idx="0">
                  <c:v>Sincelejo</c:v>
                </c:pt>
                <c:pt idx="1">
                  <c:v>Cúcuta A.M.</c:v>
                </c:pt>
                <c:pt idx="2">
                  <c:v>Riohacha</c:v>
                </c:pt>
                <c:pt idx="3">
                  <c:v>Valledupar</c:v>
                </c:pt>
                <c:pt idx="4">
                  <c:v>Santa Marta</c:v>
                </c:pt>
                <c:pt idx="5">
                  <c:v>Montería</c:v>
                </c:pt>
                <c:pt idx="6">
                  <c:v>Total nacional</c:v>
                </c:pt>
                <c:pt idx="7">
                  <c:v>Quibdó</c:v>
                </c:pt>
                <c:pt idx="8">
                  <c:v>Florencia</c:v>
                </c:pt>
                <c:pt idx="9">
                  <c:v>Popayán</c:v>
                </c:pt>
                <c:pt idx="10">
                  <c:v>Pasto</c:v>
                </c:pt>
                <c:pt idx="11">
                  <c:v>Villavicencio</c:v>
                </c:pt>
                <c:pt idx="12">
                  <c:v>Barranquilla A.M.</c:v>
                </c:pt>
                <c:pt idx="13">
                  <c:v>Cali A.M.</c:v>
                </c:pt>
                <c:pt idx="14">
                  <c:v>Cartagena</c:v>
                </c:pt>
                <c:pt idx="15">
                  <c:v>Ibagué</c:v>
                </c:pt>
                <c:pt idx="16">
                  <c:v>Neiva</c:v>
                </c:pt>
                <c:pt idx="17">
                  <c:v>Bucaramanga A.M.</c:v>
                </c:pt>
                <c:pt idx="18">
                  <c:v>Total 23 ciudades y A.M.</c:v>
                </c:pt>
                <c:pt idx="19">
                  <c:v>Armenia</c:v>
                </c:pt>
                <c:pt idx="20">
                  <c:v>Total 13 ciudades y A.M.</c:v>
                </c:pt>
                <c:pt idx="21">
                  <c:v>Pereira A.M.</c:v>
                </c:pt>
                <c:pt idx="22">
                  <c:v>Medellín A.M.</c:v>
                </c:pt>
                <c:pt idx="23">
                  <c:v>Manizales A.M.</c:v>
                </c:pt>
                <c:pt idx="24">
                  <c:v>Tunja</c:v>
                </c:pt>
                <c:pt idx="25">
                  <c:v>Bogotá D.C.</c:v>
                </c:pt>
              </c:strCache>
            </c:strRef>
          </c:cat>
          <c:val>
            <c:numRef>
              <c:f>Hoja1!$B$2:$B$27</c:f>
              <c:numCache>
                <c:formatCode>General</c:formatCode>
                <c:ptCount val="26"/>
                <c:pt idx="0">
                  <c:v>68.599999999999994</c:v>
                </c:pt>
                <c:pt idx="1">
                  <c:v>61.7</c:v>
                </c:pt>
                <c:pt idx="2">
                  <c:v>64.5</c:v>
                </c:pt>
                <c:pt idx="3">
                  <c:v>63.6</c:v>
                </c:pt>
                <c:pt idx="4">
                  <c:v>60.7</c:v>
                </c:pt>
                <c:pt idx="5">
                  <c:v>61.3</c:v>
                </c:pt>
                <c:pt idx="6">
                  <c:v>56.8</c:v>
                </c:pt>
                <c:pt idx="7">
                  <c:v>58.4</c:v>
                </c:pt>
                <c:pt idx="8">
                  <c:v>55.7</c:v>
                </c:pt>
                <c:pt idx="9">
                  <c:v>59.7</c:v>
                </c:pt>
                <c:pt idx="10">
                  <c:v>56.6</c:v>
                </c:pt>
                <c:pt idx="11">
                  <c:v>54.5</c:v>
                </c:pt>
                <c:pt idx="12">
                  <c:v>49.5</c:v>
                </c:pt>
                <c:pt idx="13">
                  <c:v>46.9</c:v>
                </c:pt>
                <c:pt idx="14">
                  <c:v>49.5</c:v>
                </c:pt>
                <c:pt idx="15">
                  <c:v>49.2</c:v>
                </c:pt>
                <c:pt idx="16">
                  <c:v>52.8</c:v>
                </c:pt>
                <c:pt idx="17">
                  <c:v>44.3</c:v>
                </c:pt>
                <c:pt idx="18">
                  <c:v>43.9</c:v>
                </c:pt>
                <c:pt idx="19">
                  <c:v>45</c:v>
                </c:pt>
                <c:pt idx="20">
                  <c:v>42.5</c:v>
                </c:pt>
                <c:pt idx="21">
                  <c:v>40.799999999999997</c:v>
                </c:pt>
                <c:pt idx="22">
                  <c:v>39.799999999999997</c:v>
                </c:pt>
                <c:pt idx="23">
                  <c:v>35.1</c:v>
                </c:pt>
                <c:pt idx="24">
                  <c:v>42.8</c:v>
                </c:pt>
                <c:pt idx="25">
                  <c:v>36.6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A0-47EC-94EA-19421CE5B37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Feb - Abr 26</c:v>
                </c:pt>
              </c:strCache>
            </c:strRef>
          </c:tx>
          <c:spPr>
            <a:solidFill>
              <a:srgbClr val="FF0066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4EA72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1A0-47EC-94EA-19421CE5B37C}"/>
              </c:ext>
            </c:extLst>
          </c:dPt>
          <c:dPt>
            <c:idx val="9"/>
            <c:invertIfNegative val="0"/>
            <c:bubble3D val="0"/>
            <c:spPr>
              <a:solidFill>
                <a:srgbClr val="FF00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1A0-47EC-94EA-19421CE5B3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Hoja1!$A$2:$A$27</c:f>
              <c:strCache>
                <c:ptCount val="26"/>
                <c:pt idx="0">
                  <c:v>Sincelejo</c:v>
                </c:pt>
                <c:pt idx="1">
                  <c:v>Cúcuta A.M.</c:v>
                </c:pt>
                <c:pt idx="2">
                  <c:v>Riohacha</c:v>
                </c:pt>
                <c:pt idx="3">
                  <c:v>Valledupar</c:v>
                </c:pt>
                <c:pt idx="4">
                  <c:v>Santa Marta</c:v>
                </c:pt>
                <c:pt idx="5">
                  <c:v>Montería</c:v>
                </c:pt>
                <c:pt idx="6">
                  <c:v>Total nacional</c:v>
                </c:pt>
                <c:pt idx="7">
                  <c:v>Quibdó</c:v>
                </c:pt>
                <c:pt idx="8">
                  <c:v>Florencia</c:v>
                </c:pt>
                <c:pt idx="9">
                  <c:v>Popayán</c:v>
                </c:pt>
                <c:pt idx="10">
                  <c:v>Pasto</c:v>
                </c:pt>
                <c:pt idx="11">
                  <c:v>Villavicencio</c:v>
                </c:pt>
                <c:pt idx="12">
                  <c:v>Barranquilla A.M.</c:v>
                </c:pt>
                <c:pt idx="13">
                  <c:v>Cali A.M.</c:v>
                </c:pt>
                <c:pt idx="14">
                  <c:v>Cartagena</c:v>
                </c:pt>
                <c:pt idx="15">
                  <c:v>Ibagué</c:v>
                </c:pt>
                <c:pt idx="16">
                  <c:v>Neiva</c:v>
                </c:pt>
                <c:pt idx="17">
                  <c:v>Bucaramanga A.M.</c:v>
                </c:pt>
                <c:pt idx="18">
                  <c:v>Total 23 ciudades y A.M.</c:v>
                </c:pt>
                <c:pt idx="19">
                  <c:v>Armenia</c:v>
                </c:pt>
                <c:pt idx="20">
                  <c:v>Total 13 ciudades y A.M.</c:v>
                </c:pt>
                <c:pt idx="21">
                  <c:v>Pereira A.M.</c:v>
                </c:pt>
                <c:pt idx="22">
                  <c:v>Medellín A.M.</c:v>
                </c:pt>
                <c:pt idx="23">
                  <c:v>Manizales A.M.</c:v>
                </c:pt>
                <c:pt idx="24">
                  <c:v>Tunja</c:v>
                </c:pt>
                <c:pt idx="25">
                  <c:v>Bogotá D.C.</c:v>
                </c:pt>
              </c:strCache>
            </c:strRef>
          </c:cat>
          <c:val>
            <c:numRef>
              <c:f>Hoja1!$C$2:$C$27</c:f>
              <c:numCache>
                <c:formatCode>General</c:formatCode>
                <c:ptCount val="26"/>
                <c:pt idx="0">
                  <c:v>66.8</c:v>
                </c:pt>
                <c:pt idx="1">
                  <c:v>62.6</c:v>
                </c:pt>
                <c:pt idx="2">
                  <c:v>61.2</c:v>
                </c:pt>
                <c:pt idx="3">
                  <c:v>60.5</c:v>
                </c:pt>
                <c:pt idx="4">
                  <c:v>58.7</c:v>
                </c:pt>
                <c:pt idx="5">
                  <c:v>57.2</c:v>
                </c:pt>
                <c:pt idx="6">
                  <c:v>55.1</c:v>
                </c:pt>
                <c:pt idx="7">
                  <c:v>54</c:v>
                </c:pt>
                <c:pt idx="8">
                  <c:v>53.3</c:v>
                </c:pt>
                <c:pt idx="9">
                  <c:v>53</c:v>
                </c:pt>
                <c:pt idx="10">
                  <c:v>52.7</c:v>
                </c:pt>
                <c:pt idx="11">
                  <c:v>52.3</c:v>
                </c:pt>
                <c:pt idx="12">
                  <c:v>52</c:v>
                </c:pt>
                <c:pt idx="13">
                  <c:v>47.5</c:v>
                </c:pt>
                <c:pt idx="14">
                  <c:v>46</c:v>
                </c:pt>
                <c:pt idx="15">
                  <c:v>45.9</c:v>
                </c:pt>
                <c:pt idx="16">
                  <c:v>45.6</c:v>
                </c:pt>
                <c:pt idx="17">
                  <c:v>42.9</c:v>
                </c:pt>
                <c:pt idx="18">
                  <c:v>42.4</c:v>
                </c:pt>
                <c:pt idx="19">
                  <c:v>42.2</c:v>
                </c:pt>
                <c:pt idx="20">
                  <c:v>41.2</c:v>
                </c:pt>
                <c:pt idx="21">
                  <c:v>39.1</c:v>
                </c:pt>
                <c:pt idx="22">
                  <c:v>38.200000000000003</c:v>
                </c:pt>
                <c:pt idx="23">
                  <c:v>35</c:v>
                </c:pt>
                <c:pt idx="24">
                  <c:v>34.799999999999997</c:v>
                </c:pt>
                <c:pt idx="25">
                  <c:v>34.299999999999997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1A0-47EC-94EA-19421CE5B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1"/>
        <c:axId val="1963284880"/>
        <c:axId val="1963285840"/>
      </c:barChart>
      <c:catAx>
        <c:axId val="196328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963285840"/>
        <c:crosses val="autoZero"/>
        <c:auto val="1"/>
        <c:lblAlgn val="ctr"/>
        <c:lblOffset val="30"/>
        <c:tickLblSkip val="1"/>
        <c:noMultiLvlLbl val="0"/>
      </c:catAx>
      <c:valAx>
        <c:axId val="1963285840"/>
        <c:scaling>
          <c:orientation val="minMax"/>
          <c:max val="70"/>
          <c:min val="25"/>
        </c:scaling>
        <c:delete val="1"/>
        <c:axPos val="r"/>
        <c:numFmt formatCode="General" sourceLinked="1"/>
        <c:majorTickMark val="none"/>
        <c:minorTickMark val="none"/>
        <c:tickLblPos val="nextTo"/>
        <c:crossAx val="1963284880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1974744175919878E-2"/>
          <c:y val="3.2675695560058317E-2"/>
          <c:w val="0.97605051164816026"/>
          <c:h val="0.666994612405232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Hoja1!$D$1</c:f>
              <c:strCache>
                <c:ptCount val="1"/>
                <c:pt idx="0">
                  <c:v>Var</c:v>
                </c:pt>
              </c:strCache>
            </c:strRef>
          </c:tx>
          <c:spPr>
            <a:solidFill>
              <a:srgbClr val="EF3C6F">
                <a:alpha val="70000"/>
              </a:srgb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EF3C6F">
                  <a:alpha val="7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E1-4CC8-AB35-4EDCBF0C75A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Hoja1!$A$2:$A$27</c:f>
              <c:strCache>
                <c:ptCount val="26"/>
                <c:pt idx="0">
                  <c:v>Tunja</c:v>
                </c:pt>
                <c:pt idx="1">
                  <c:v>Neiva</c:v>
                </c:pt>
                <c:pt idx="2">
                  <c:v>Popayán</c:v>
                </c:pt>
                <c:pt idx="3">
                  <c:v>Quibdó</c:v>
                </c:pt>
                <c:pt idx="4">
                  <c:v>Montería</c:v>
                </c:pt>
                <c:pt idx="5">
                  <c:v>Pasto</c:v>
                </c:pt>
                <c:pt idx="6">
                  <c:v>Cartagena</c:v>
                </c:pt>
                <c:pt idx="7">
                  <c:v>Ibagué</c:v>
                </c:pt>
                <c:pt idx="8">
                  <c:v>Riohacha</c:v>
                </c:pt>
                <c:pt idx="9">
                  <c:v>Valledupar</c:v>
                </c:pt>
                <c:pt idx="10">
                  <c:v>Armenia</c:v>
                </c:pt>
                <c:pt idx="11">
                  <c:v>Florencia</c:v>
                </c:pt>
                <c:pt idx="12">
                  <c:v>Bogotá D.C.</c:v>
                </c:pt>
                <c:pt idx="13">
                  <c:v>Villavicencio</c:v>
                </c:pt>
                <c:pt idx="14">
                  <c:v>Santa Marta</c:v>
                </c:pt>
                <c:pt idx="15">
                  <c:v>Sincelejo</c:v>
                </c:pt>
                <c:pt idx="16">
                  <c:v>Total nacional</c:v>
                </c:pt>
                <c:pt idx="17">
                  <c:v>Pereira A.M.</c:v>
                </c:pt>
                <c:pt idx="18">
                  <c:v>Medellín A.M.</c:v>
                </c:pt>
                <c:pt idx="19">
                  <c:v>Total 23 ciudades y A.M.</c:v>
                </c:pt>
                <c:pt idx="20">
                  <c:v>Bucaramanga A.M.</c:v>
                </c:pt>
                <c:pt idx="21">
                  <c:v>Total 13 ciudades y A.M.</c:v>
                </c:pt>
                <c:pt idx="22">
                  <c:v>Manizales A.M.</c:v>
                </c:pt>
                <c:pt idx="23">
                  <c:v>Cali A.M.</c:v>
                </c:pt>
                <c:pt idx="24">
                  <c:v>Cúcuta A.M.</c:v>
                </c:pt>
                <c:pt idx="25">
                  <c:v>Barranquilla A.M.</c:v>
                </c:pt>
              </c:strCache>
            </c:strRef>
          </c:cat>
          <c:val>
            <c:numRef>
              <c:f>Hoja1!$D$2:$D$27</c:f>
              <c:numCache>
                <c:formatCode>0.0</c:formatCode>
                <c:ptCount val="26"/>
                <c:pt idx="0">
                  <c:v>-8</c:v>
                </c:pt>
                <c:pt idx="1">
                  <c:v>-7.1999999999999957</c:v>
                </c:pt>
                <c:pt idx="2">
                  <c:v>-6.7000000000000028</c:v>
                </c:pt>
                <c:pt idx="3">
                  <c:v>-4.3999999999999986</c:v>
                </c:pt>
                <c:pt idx="4">
                  <c:v>-4.0999999999999943</c:v>
                </c:pt>
                <c:pt idx="5">
                  <c:v>-3.8999999999999986</c:v>
                </c:pt>
                <c:pt idx="6">
                  <c:v>-3.5</c:v>
                </c:pt>
                <c:pt idx="7">
                  <c:v>-3.3000000000000043</c:v>
                </c:pt>
                <c:pt idx="8">
                  <c:v>-3.2999999999999972</c:v>
                </c:pt>
                <c:pt idx="9">
                  <c:v>-3.1000000000000014</c:v>
                </c:pt>
                <c:pt idx="10">
                  <c:v>-2.7999999999999972</c:v>
                </c:pt>
                <c:pt idx="11">
                  <c:v>-2.4000000000000057</c:v>
                </c:pt>
                <c:pt idx="12">
                  <c:v>-2.3000000000000043</c:v>
                </c:pt>
                <c:pt idx="13">
                  <c:v>-2.2000000000000028</c:v>
                </c:pt>
                <c:pt idx="14">
                  <c:v>-2</c:v>
                </c:pt>
                <c:pt idx="15">
                  <c:v>-1.7999999999999972</c:v>
                </c:pt>
                <c:pt idx="16">
                  <c:v>-1.6999999999999957</c:v>
                </c:pt>
                <c:pt idx="17">
                  <c:v>-1.6999999999999957</c:v>
                </c:pt>
                <c:pt idx="18">
                  <c:v>-1.5999999999999943</c:v>
                </c:pt>
                <c:pt idx="19">
                  <c:v>-1.5</c:v>
                </c:pt>
                <c:pt idx="20">
                  <c:v>-1.3999999999999986</c:v>
                </c:pt>
                <c:pt idx="21">
                  <c:v>-1.2999999999999972</c:v>
                </c:pt>
                <c:pt idx="22">
                  <c:v>-0.10000000000000142</c:v>
                </c:pt>
                <c:pt idx="23">
                  <c:v>0.60000000000000142</c:v>
                </c:pt>
                <c:pt idx="24">
                  <c:v>0.89999999999999858</c:v>
                </c:pt>
                <c:pt idx="25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E1-4CC8-AB35-4EDCBF0C75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68437583"/>
        <c:axId val="668434703"/>
      </c:barChart>
      <c:catAx>
        <c:axId val="668437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668434703"/>
        <c:crosses val="autoZero"/>
        <c:auto val="1"/>
        <c:lblAlgn val="ctr"/>
        <c:lblOffset val="100"/>
        <c:noMultiLvlLbl val="0"/>
      </c:catAx>
      <c:valAx>
        <c:axId val="668434703"/>
        <c:scaling>
          <c:orientation val="minMax"/>
          <c:max val="3"/>
          <c:min val="-9"/>
        </c:scaling>
        <c:delete val="1"/>
        <c:axPos val="l"/>
        <c:numFmt formatCode="0.0" sourceLinked="1"/>
        <c:majorTickMark val="out"/>
        <c:minorTickMark val="none"/>
        <c:tickLblPos val="nextTo"/>
        <c:crossAx val="668437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C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64916-D30F-42A5-BA4E-E677B4F494E9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2C372-1C7A-48D0-A3AE-B48B65E268C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6032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618EA-53B3-BB11-462A-7024ECC2D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26CB0C6-1E6C-3D3D-3D26-9EF8526FA7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DF31909-B274-19A6-A851-879AADC96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C409EA-F264-F351-6DB8-4B385E056E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2C372-1C7A-48D0-A3AE-B48B65E268CD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9936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12C372-1C7A-48D0-A3AE-B48B65E268CD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4444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2C372-1C7A-48D0-A3AE-B48B65E268CD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1446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2C372-1C7A-48D0-A3AE-B48B65E268CD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15873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2C372-1C7A-48D0-A3AE-B48B65E268CD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6761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2C372-1C7A-48D0-A3AE-B48B65E268CD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63223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2C372-1C7A-48D0-A3AE-B48B65E268CD}" type="slidenum">
              <a:rPr lang="es-CO" smtClean="0"/>
              <a:t>20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7058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3892DE-2020-9546-98DA-4778D60AB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772753-0ACF-DF4D-9B32-3E24503121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6188AF-D7C0-044B-BFD0-DB4707312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523CD1-B32F-3A4A-AF7B-5C84308CD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843E1-70E9-AB42-A4A3-66226222D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0195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66C9C-4310-604E-AC02-946FE47A7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0012"/>
            <a:ext cx="4772487" cy="820676"/>
          </a:xfrm>
        </p:spPr>
        <p:txBody>
          <a:bodyPr/>
          <a:lstStyle>
            <a:lvl1pPr>
              <a:defRPr sz="2000" b="1" i="0">
                <a:solidFill>
                  <a:srgbClr val="671B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CB9CE8-4354-6E41-9081-403D8172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3041342" cy="4351338"/>
          </a:xfrm>
        </p:spPr>
        <p:txBody>
          <a:bodyPr/>
          <a:lstStyle>
            <a:lvl1pPr algn="just">
              <a:buNone/>
              <a:defRPr sz="1600" b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algn="just">
              <a:lnSpc>
                <a:spcPct val="115000"/>
              </a:lnSpc>
            </a:pPr>
            <a:r>
              <a:rPr lang="en-US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Lorem ipsum dolor sit </a:t>
            </a:r>
            <a:r>
              <a:rPr lang="en-US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ameconsectetueadipiscing</a:t>
            </a:r>
            <a:r>
              <a:rPr lang="en-US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elit</a:t>
            </a:r>
            <a:r>
              <a:rPr lang="en-US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sed diam </a:t>
            </a:r>
            <a:r>
              <a:rPr lang="en-US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nonummnibh</a:t>
            </a:r>
            <a:r>
              <a:rPr lang="en-US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euismod</a:t>
            </a:r>
            <a:r>
              <a:rPr lang="en-US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tincidunt</a:t>
            </a:r>
            <a:r>
              <a:rPr lang="en-US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</a:t>
            </a:r>
            <a:r>
              <a:rPr lang="en-US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laoreet</a:t>
            </a:r>
            <a:r>
              <a:rPr lang="en-US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dolore magna </a:t>
            </a:r>
            <a:r>
              <a:rPr lang="en-US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aliquam</a:t>
            </a:r>
            <a:r>
              <a:rPr lang="en-US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erat</a:t>
            </a:r>
            <a:r>
              <a:rPr lang="en-US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volutpat</a:t>
            </a:r>
            <a:r>
              <a:rPr lang="en-US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wisi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enim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ad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minim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veniam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quis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nostrud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exertation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ullamcorper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suscipit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lobortis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nislut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aliquip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</a:t>
            </a:r>
            <a:r>
              <a:rPr lang="pt-PT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</a:t>
            </a:r>
            <a:endParaRPr lang="es-CO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4392C3-91BD-2C4D-8C05-58F46B36F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CB994E-262A-374E-A663-85D675704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B137FF-B57A-1045-9A53-92C377B52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Marcador de contenido 4">
            <a:extLst>
              <a:ext uri="{FF2B5EF4-FFF2-40B4-BE49-F238E27FC236}">
                <a16:creationId xmlns:a16="http://schemas.microsoft.com/office/drawing/2014/main" id="{413935A0-9E0F-2748-AA13-9C3FA8163B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127" b="9823"/>
          <a:stretch/>
        </p:blipFill>
        <p:spPr>
          <a:xfrm>
            <a:off x="0" y="6627181"/>
            <a:ext cx="12192000" cy="23081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82761FB-CAF4-2C49-95CC-EC872143AA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7908" y="259095"/>
            <a:ext cx="951985" cy="82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06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14ABE-D435-844A-A49C-C45A7E1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41C692-6ED4-D648-A891-951797187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9392E1-4EA8-1747-BFBC-4BC8CF3D4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D0C8E3-6D64-184E-B36C-0CC08DC21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9D3514-14DC-0840-AA0C-98E13C04A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57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A2B23-DC2D-994B-B17F-D762E6613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50E1F0-324B-DB42-A987-E58501964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8276F1-D78C-A44A-9BA8-8E391B8640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DCE69D-F175-ED4F-BAAE-A7A9233AC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D5A3A6-C639-E54E-8CBF-14607803B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58AB52-384C-E241-BB4C-D3825564C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403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60750D-1E07-B544-A57A-700A5FBBF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063B87-DD09-154C-9BE4-531DA4D9F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19CA053-19AE-C042-B8C2-F4EAE2710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08A3DDD-44D8-C548-B699-62A8DD64DB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869146F-AB41-C442-922E-375151648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5872F86-37D5-954E-ACC8-5C5EB5B16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E5EF116-C3FD-CF46-8AC4-9E9AD0456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3A5B64B-D78D-A442-BFEF-98927B3B4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0365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8A223B-3682-724E-A900-6ECA014C0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487D5A1-6E9E-9E43-9621-176C54107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ACC6C42-000B-024F-BB0B-EF28006FD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43CB17A-A347-0F40-B01E-A69F6BCCE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6374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9A8529-9A74-DE4F-87F6-4D2A9F94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1B31140-0408-A54D-875F-4EDA81785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6B9337-35A1-7B4E-B56A-34FFB94F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5198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495F97-9D91-CE43-991C-F3695DEEC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9F6EC3-11AE-0B44-89FC-2307CA69E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15E687C-7BB0-B943-8D2B-2AEC23CE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54CFCF-F987-8342-8199-EFE136E7C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EBA1F1-E619-794D-B838-9C22D8229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31DE57-9940-C14A-A1C6-379F518F3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3089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43CEF6-8528-564D-B1C1-B67D2A8DA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677FB53-911E-A248-B228-CA8FB27403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93D20B-A845-5845-B870-1F1D0320E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4C91FE-EF82-4B43-B970-8BF3F6A5B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9D9240-7606-7448-9999-8EDB70DB2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8CD22F-4732-0A44-AC63-EAED1623A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0535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F2ED2B-A880-7742-A07E-197079FBC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2346D74-4FEA-7649-BBAA-4212A05454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1F2EFB-6EC4-484A-92D2-619B43F4D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88CBF7-99A6-4845-91B8-4B78025BC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82C230-A9F6-E943-9204-20CFDCA7D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4307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F20F462-DEDD-4440-BF8B-2C74293395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A0BC10F-2D65-D84D-BD08-B9ED934B8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C6AC3F-168A-A441-82B2-78B977183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DE7DB5-FAA3-5A4A-B236-00823B439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AD334D-7A2F-354C-88B5-068BBA5BF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2639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ECFCDDD-CC78-C94A-A660-6B0B23340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206417-2CB7-4D4A-AF66-B639F39E7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18E529-5364-A040-A6A9-FA48F9729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137FA-F3A6-034B-B141-E0DD2744837C}" type="datetimeFigureOut">
              <a:rPr lang="es-CO" smtClean="0"/>
              <a:t>29/05/2026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DE91C1-ABD3-1A4C-8891-7E66AD3C9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01B46E-CD82-1845-AB8B-2BF59D8B43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75561-D93A-9A45-947A-F41A3DF149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686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Excel_Worksheet3.xlsx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194F65B-B16E-3D41-8CAF-D657E4261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969" y="2323977"/>
            <a:ext cx="2034062" cy="175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09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FBE48B08-69F8-684C-9086-2C0CF22B6CA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80CEDA30-DADA-AB4D-AB42-0F626B483A40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EAE2917E-1C51-024E-859A-CF6177DEA10F}"/>
                </a:ext>
              </a:extLst>
            </p:cNvPr>
            <p:cNvSpPr/>
            <p:nvPr/>
          </p:nvSpPr>
          <p:spPr>
            <a:xfrm>
              <a:off x="0" y="894425"/>
              <a:ext cx="12192000" cy="5069150"/>
            </a:xfrm>
            <a:prstGeom prst="rect">
              <a:avLst/>
            </a:prstGeom>
            <a:solidFill>
              <a:srgbClr val="671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26F22C0-E3F1-1A4A-BCED-819ED17E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7024"/>
            <a:ext cx="10515599" cy="1400175"/>
          </a:xfrm>
        </p:spPr>
        <p:txBody>
          <a:bodyPr>
            <a:no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  <a:latin typeface="Verdana"/>
                <a:ea typeface="Verdana"/>
              </a:rPr>
              <a:t>Principales Indicadores del Mercado Laboral</a:t>
            </a:r>
            <a:br>
              <a:rPr lang="es-ES" sz="3200" dirty="0"/>
            </a:br>
            <a:br>
              <a:rPr lang="es-ES" sz="3200" dirty="0"/>
            </a:br>
            <a:r>
              <a:rPr lang="es-ES" sz="3200" dirty="0">
                <a:solidFill>
                  <a:schemeClr val="bg1"/>
                </a:solidFill>
                <a:latin typeface="Verdana"/>
                <a:ea typeface="Verdana"/>
              </a:rPr>
              <a:t>mensual abril 2026</a:t>
            </a:r>
            <a:br>
              <a:rPr lang="es-ES" sz="3200" dirty="0"/>
            </a:br>
            <a:br>
              <a:rPr lang="es-CO" sz="3600" dirty="0"/>
            </a:br>
            <a:br>
              <a:rPr lang="es-CO" sz="3600" dirty="0"/>
            </a:br>
            <a:r>
              <a:rPr lang="es-ES" sz="1600" dirty="0">
                <a:solidFill>
                  <a:schemeClr val="bg1"/>
                </a:solidFill>
                <a:latin typeface="Verdana"/>
                <a:ea typeface="Verdana"/>
              </a:rPr>
              <a:t>Dirección de Generación y Protección de Empleo y Subsidio Familiar</a:t>
            </a:r>
            <a:br>
              <a:rPr lang="es-ES" sz="1600" dirty="0"/>
            </a:br>
            <a:r>
              <a:rPr lang="es-ES" sz="1600" b="0" dirty="0">
                <a:solidFill>
                  <a:schemeClr val="bg1"/>
                </a:solidFill>
                <a:latin typeface="Verdana"/>
                <a:ea typeface="Verdana"/>
              </a:rPr>
              <a:t>Subdirección de Análisis, Monitoreo y Prospectiva Laboral – Observatorio Laboral</a:t>
            </a:r>
            <a:endParaRPr lang="es-CO" sz="1600" b="0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645FF5-7DF0-3D4F-BDA1-96A5CBE473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90" t="92921" r="26529" b="-2444"/>
          <a:stretch/>
        </p:blipFill>
        <p:spPr>
          <a:xfrm>
            <a:off x="5603286" y="6378217"/>
            <a:ext cx="1003177" cy="17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81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496B1-7C8B-8286-7EDE-99AEB626C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D0852468-2E59-135E-2DBF-E1AB6D4378B2}"/>
              </a:ext>
            </a:extLst>
          </p:cNvPr>
          <p:cNvSpPr txBox="1"/>
          <p:nvPr/>
        </p:nvSpPr>
        <p:spPr>
          <a:xfrm>
            <a:off x="1029479" y="601003"/>
            <a:ext cx="986277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1" algn="ctr"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671C34"/>
                </a:solidFill>
                <a:effectLst/>
                <a:uLnTx/>
                <a:uFillTx/>
                <a:latin typeface="Verdana"/>
                <a:ea typeface="Verdana"/>
              </a:rPr>
              <a:t>Mercado </a:t>
            </a:r>
            <a:r>
              <a:rPr lang="es-CO" sz="2000" b="1" dirty="0">
                <a:solidFill>
                  <a:srgbClr val="671C34"/>
                </a:solidFill>
                <a:latin typeface="Verdana"/>
                <a:ea typeface="Verdana"/>
              </a:rPr>
              <a:t>Laboral – abril 2026</a:t>
            </a:r>
            <a:endParaRPr lang="es-CO" sz="2000" b="1" i="0" u="none" strike="noStrike" kern="1200" cap="none" spc="0" normalizeH="0" baseline="0" noProof="0" dirty="0">
              <a:ln>
                <a:noFill/>
              </a:ln>
              <a:solidFill>
                <a:srgbClr val="671C3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CA5BE70-0D02-C9ED-9E71-8898FF981613}"/>
              </a:ext>
            </a:extLst>
          </p:cNvPr>
          <p:cNvSpPr txBox="1"/>
          <p:nvPr/>
        </p:nvSpPr>
        <p:spPr>
          <a:xfrm>
            <a:off x="262149" y="1147590"/>
            <a:ext cx="5834182" cy="428829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s-ES" sz="1500" dirty="0">
                <a:solidFill>
                  <a:prstClr val="black"/>
                </a:solidFill>
                <a:latin typeface="Verdana"/>
                <a:ea typeface="Verdana"/>
                <a:cs typeface="Arial"/>
              </a:rPr>
              <a:t>Para el mes de abril de 2026 la tasa de desocupación fue de 8,8% manteniéndose constante frente al mismo mes de 2025.</a:t>
            </a:r>
            <a:endParaRPr lang="es-ES" dirty="0"/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s-ES" sz="1500" dirty="0">
                <a:solidFill>
                  <a:prstClr val="black"/>
                </a:solidFill>
                <a:latin typeface="Verdana"/>
                <a:ea typeface="Verdana"/>
                <a:cs typeface="Arial"/>
              </a:rPr>
              <a:t>La generación de empleo favoreció en mayor medida a las mujeres con un aumento de 559 mil ocupadas, mientras que el empleo de los hombres presentó un aumento de 142 mil ocupados.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s-ES" sz="1500" dirty="0">
                <a:latin typeface="Verdana"/>
                <a:ea typeface="Verdana"/>
                <a:cs typeface="Arial"/>
              </a:rPr>
              <a:t>En cuanto a sectores económicos, los sectores que lideraron el aumento del empleo fueron: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  <a:defRPr/>
            </a:pPr>
            <a:r>
              <a:rPr lang="es-ES" sz="1500" dirty="0">
                <a:latin typeface="Verdana"/>
                <a:ea typeface="Verdana"/>
                <a:cs typeface="Arial"/>
              </a:rPr>
              <a:t>Administración pública y defensa, educación y atención de la salud humana con 234 mil ocupados más.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  <a:defRPr/>
            </a:pPr>
            <a:r>
              <a:rPr lang="es-ES" sz="1500" dirty="0">
                <a:latin typeface="Verdana"/>
                <a:ea typeface="Verdana"/>
                <a:cs typeface="Arial"/>
              </a:rPr>
              <a:t>Construcción con 153 mil ocupados más.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  <a:defRPr/>
            </a:pPr>
            <a:r>
              <a:rPr lang="es-ES" sz="1500" dirty="0">
                <a:latin typeface="Verdana"/>
                <a:ea typeface="Verdana"/>
                <a:cs typeface="Arial"/>
              </a:rPr>
              <a:t>Actividades artísticas, entretenimiento y recreación con 148 mil ocupados adicionales.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098981F-1CCE-3218-31D5-213D1EF57091}"/>
              </a:ext>
            </a:extLst>
          </p:cNvPr>
          <p:cNvSpPr txBox="1"/>
          <p:nvPr/>
        </p:nvSpPr>
        <p:spPr>
          <a:xfrm>
            <a:off x="6325522" y="1144802"/>
            <a:ext cx="5494719" cy="53042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es-ES" sz="1500" dirty="0">
                <a:latin typeface="Verdana"/>
                <a:ea typeface="Verdana"/>
                <a:cs typeface="Arial"/>
              </a:rPr>
              <a:t>En tres de las actividades económicas se redujo el empleo, se destaca comercio y reparación de vehículos con -85 mil e información y comunicaciones con -32 mil ocupados en abril 2026.</a:t>
            </a:r>
          </a:p>
          <a:p>
            <a:pPr marL="34290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rabicPeriod" startAt="4"/>
            </a:pPr>
            <a:r>
              <a:rPr lang="es-ES" sz="1500" dirty="0">
                <a:latin typeface="Verdana"/>
                <a:ea typeface="Verdana"/>
              </a:rPr>
              <a:t>En el trimestre feb – abr 2026, en </a:t>
            </a:r>
            <a:r>
              <a:rPr lang="es-ES" sz="1500" b="1" dirty="0">
                <a:latin typeface="Verdana"/>
                <a:ea typeface="Verdana"/>
              </a:rPr>
              <a:t>19 de las 23 ciudades aumentaron los ocupados</a:t>
            </a:r>
            <a:r>
              <a:rPr lang="es-ES" sz="1500" dirty="0">
                <a:latin typeface="Verdana"/>
                <a:ea typeface="Verdana"/>
              </a:rPr>
              <a:t>, destacándose: Bogotá D.C. (60 mil), Cali A.M. (46 mil), Cúcuta AM (19 mil), Manizales A.M. (14 mil)  y Valledupar (11 mil).</a:t>
            </a:r>
            <a:endParaRPr lang="es-ES" sz="1500" dirty="0">
              <a:solidFill>
                <a:prstClr val="black"/>
              </a:solidFill>
              <a:latin typeface="Verdana"/>
              <a:ea typeface="Verdana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es-ES" sz="1400" b="1" dirty="0">
                <a:solidFill>
                  <a:srgbClr val="671C34"/>
                </a:solidFill>
                <a:latin typeface="Verdana"/>
                <a:ea typeface="Verdana"/>
              </a:rPr>
              <a:t>Empleos generados en el Gobierno del Cambio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es-ES" sz="1500" dirty="0">
                <a:solidFill>
                  <a:prstClr val="black"/>
                </a:solidFill>
                <a:latin typeface="Verdana"/>
                <a:ea typeface="Verdana"/>
                <a:cs typeface="Arial"/>
              </a:rPr>
              <a:t>Se alcanzó un total 2 millones 439 mil empleos generados desde septiembre de 2022, lo que equivale al 139% de la meta establecida en el PND 2022–2026 (1,7 millones de empleos), esto representa 684 mil puestos de trabajo más frente a la meta del cuatrienio.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es-ES" sz="1500" dirty="0">
                <a:solidFill>
                  <a:prstClr val="black"/>
                </a:solidFill>
                <a:latin typeface="Verdana"/>
                <a:ea typeface="Verdana"/>
                <a:cs typeface="Arial"/>
              </a:rPr>
              <a:t>La mayoría del empleo generado ha sido formal: un millón 743 mil han sido formales (71,5%) mientras que 696 mil informales (28,5%).</a:t>
            </a:r>
          </a:p>
          <a:p>
            <a:pPr marL="342900" indent="-342900" algn="just">
              <a:lnSpc>
                <a:spcPct val="106000"/>
              </a:lnSpc>
              <a:spcAft>
                <a:spcPts val="800"/>
              </a:spcAft>
              <a:buAutoNum type="arabicPeriod" startAt="6"/>
            </a:pPr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9A1E098-E56F-96CC-6112-89BE033836AC}"/>
              </a:ext>
            </a:extLst>
          </p:cNvPr>
          <p:cNvSpPr txBox="1"/>
          <p:nvPr/>
        </p:nvSpPr>
        <p:spPr>
          <a:xfrm>
            <a:off x="180193" y="6369016"/>
            <a:ext cx="3684767" cy="2539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Fuente: DANE-GEIH </a:t>
            </a:r>
            <a:r>
              <a:rPr lang="es-CO" sz="1050" i="1" dirty="0">
                <a:solidFill>
                  <a:prstClr val="black"/>
                </a:solidFill>
                <a:latin typeface="Verdana"/>
                <a:ea typeface="Verdana"/>
              </a:rPr>
              <a:t>p.p.: puntos porcentuales</a:t>
            </a:r>
            <a:endParaRPr lang="es-ES" dirty="0">
              <a:solidFill>
                <a:prstClr val="black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9750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577048B6-E490-3C8C-FA15-D4CA13036B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8165658"/>
              </p:ext>
            </p:extLst>
          </p:nvPr>
        </p:nvGraphicFramePr>
        <p:xfrm>
          <a:off x="8068948" y="1637736"/>
          <a:ext cx="2880180" cy="684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30" name="Picture 6" descr="Diseño PNG Y SVG De Una Silueta Del Mapa De Colombia Para Camisetas">
            <a:extLst>
              <a:ext uri="{FF2B5EF4-FFF2-40B4-BE49-F238E27FC236}">
                <a16:creationId xmlns:a16="http://schemas.microsoft.com/office/drawing/2014/main" id="{7A9E24BA-0187-9B9B-54FA-F66A0731A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19" y="4859577"/>
            <a:ext cx="743599" cy="7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E358E2CE-A372-7D73-0311-903E27A49E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 flipH="1">
            <a:off x="10060767" y="4961105"/>
            <a:ext cx="862010" cy="53269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1E7D9C7-79EA-1C9E-C704-2B3C7B61153B}"/>
              </a:ext>
            </a:extLst>
          </p:cNvPr>
          <p:cNvSpPr txBox="1"/>
          <p:nvPr/>
        </p:nvSpPr>
        <p:spPr>
          <a:xfrm>
            <a:off x="2176498" y="74902"/>
            <a:ext cx="7839004" cy="73866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671C34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Principales indicadores del mercado laboral </a:t>
            </a:r>
            <a:b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671C34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</a:b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srgbClr val="671C34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abril 2026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242F14C-C257-F6D2-D067-2F2DD14C3DFA}"/>
              </a:ext>
            </a:extLst>
          </p:cNvPr>
          <p:cNvSpPr txBox="1"/>
          <p:nvPr/>
        </p:nvSpPr>
        <p:spPr>
          <a:xfrm>
            <a:off x="489078" y="1105277"/>
            <a:ext cx="229069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8,8%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8DE1963-146B-F6F4-F470-09C781687765}"/>
              </a:ext>
            </a:extLst>
          </p:cNvPr>
          <p:cNvSpPr txBox="1"/>
          <p:nvPr/>
        </p:nvSpPr>
        <p:spPr>
          <a:xfrm>
            <a:off x="803910" y="1813163"/>
            <a:ext cx="166103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400" b="1" dirty="0">
                <a:solidFill>
                  <a:srgbClr val="EF3C6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Abril</a:t>
            </a:r>
            <a:endParaRPr kumimoji="0" lang="es-CO" sz="1400" b="1" i="0" u="none" strike="noStrike" kern="1200" cap="none" spc="0" normalizeH="0" baseline="0" noProof="0" dirty="0">
              <a:ln>
                <a:noFill/>
              </a:ln>
              <a:solidFill>
                <a:srgbClr val="EF3C6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2026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00B52E6-0709-9F6F-D59D-764AADBD8E1E}"/>
              </a:ext>
            </a:extLst>
          </p:cNvPr>
          <p:cNvSpPr txBox="1"/>
          <p:nvPr/>
        </p:nvSpPr>
        <p:spPr>
          <a:xfrm>
            <a:off x="2664418" y="1351817"/>
            <a:ext cx="3769215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Tasa de desocupación en </a:t>
            </a:r>
            <a:r>
              <a:rPr lang="es-CO" sz="1300" b="1" dirty="0">
                <a:solidFill>
                  <a:prstClr val="black"/>
                </a:solidFill>
                <a:latin typeface="Verdana"/>
                <a:ea typeface="Verdana"/>
              </a:rPr>
              <a:t>abril </a:t>
            </a:r>
            <a:r>
              <a:rPr kumimoji="0" lang="es-CO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de 2026</a:t>
            </a:r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, se mantuvo constante frente al mismo periodo en 2025.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C66A29CF-DF73-1D7D-F8FA-B0728F1384E8}"/>
              </a:ext>
            </a:extLst>
          </p:cNvPr>
          <p:cNvCxnSpPr/>
          <p:nvPr/>
        </p:nvCxnSpPr>
        <p:spPr>
          <a:xfrm>
            <a:off x="6675120" y="959104"/>
            <a:ext cx="0" cy="134416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ADBFDB5-C6FF-8B43-2615-95D345559B96}"/>
              </a:ext>
            </a:extLst>
          </p:cNvPr>
          <p:cNvSpPr txBox="1"/>
          <p:nvPr/>
        </p:nvSpPr>
        <p:spPr>
          <a:xfrm>
            <a:off x="7079856" y="960869"/>
            <a:ext cx="196857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>
              <a:defRPr sz="4400" b="1">
                <a:solidFill>
                  <a:srgbClr val="B23065"/>
                </a:solidFill>
                <a:latin typeface="Avenir Next LT Pro" panose="020B05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 dirty="0">
                <a:solidFill>
                  <a:srgbClr val="EF3C6F"/>
                </a:solidFill>
                <a:latin typeface="Verdana"/>
                <a:ea typeface="Verdana"/>
              </a:rPr>
              <a:t>701</a:t>
            </a:r>
            <a:r>
              <a:rPr kumimoji="0" lang="es-CO" sz="3200" b="1" i="0" u="none" strike="noStrike" kern="1200" cap="none" spc="0" normalizeH="0" baseline="0" noProof="0" dirty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 mil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697AD42-8A81-1696-5A52-42E0A42A6D86}"/>
              </a:ext>
            </a:extLst>
          </p:cNvPr>
          <p:cNvSpPr txBox="1"/>
          <p:nvPr/>
        </p:nvSpPr>
        <p:spPr>
          <a:xfrm>
            <a:off x="7079856" y="1437922"/>
            <a:ext cx="223953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 dirty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Empleos generados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 dirty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Abril 2026</a:t>
            </a:r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B196C0B8-F31E-1B92-ECEF-3E25F48821D6}"/>
              </a:ext>
            </a:extLst>
          </p:cNvPr>
          <p:cNvCxnSpPr/>
          <p:nvPr/>
        </p:nvCxnSpPr>
        <p:spPr>
          <a:xfrm>
            <a:off x="6681216" y="2810764"/>
            <a:ext cx="0" cy="134416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039D885-263F-5939-8D69-2489A92B0354}"/>
              </a:ext>
            </a:extLst>
          </p:cNvPr>
          <p:cNvSpPr txBox="1"/>
          <p:nvPr/>
        </p:nvSpPr>
        <p:spPr>
          <a:xfrm>
            <a:off x="657704" y="3719568"/>
            <a:ext cx="5631336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 algn="just">
              <a:defRPr>
                <a:latin typeface="Avenir Next LT Pro" panose="020B0504020202020204" pitchFamily="34" charset="0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La brecha de desocupación entre hombres y mujeres </a:t>
            </a: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se redujo en 0,3pp</a:t>
            </a: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, pasando de 4,1pp en abr 2025 a 3,8p</a:t>
            </a:r>
            <a:r>
              <a:rPr lang="es-ES" sz="1300" dirty="0">
                <a:solidFill>
                  <a:prstClr val="black"/>
                </a:solidFill>
                <a:latin typeface="Verdana"/>
                <a:ea typeface="Verdana"/>
              </a:rPr>
              <a:t>p</a:t>
            </a: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 en abr 2026.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ACF10F8-5397-6D93-2888-32997028885E}"/>
              </a:ext>
            </a:extLst>
          </p:cNvPr>
          <p:cNvSpPr txBox="1"/>
          <p:nvPr/>
        </p:nvSpPr>
        <p:spPr>
          <a:xfrm>
            <a:off x="470790" y="5326385"/>
            <a:ext cx="174815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200" b="1">
                <a:solidFill>
                  <a:srgbClr val="EF3C6F"/>
                </a:solidFill>
                <a:latin typeface="Verdana"/>
                <a:ea typeface="Verdana"/>
              </a:rPr>
              <a:t>Total</a:t>
            </a: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/>
                <a:ea typeface="Verdana"/>
              </a:rPr>
              <a:t> </a:t>
            </a:r>
            <a:r>
              <a:rPr lang="es-CO" sz="1200" b="1">
                <a:solidFill>
                  <a:srgbClr val="EF3C6F"/>
                </a:solidFill>
                <a:latin typeface="Verdana"/>
                <a:ea typeface="Verdana"/>
              </a:rPr>
              <a:t>nacional</a:t>
            </a:r>
            <a:endParaRPr lang="es-ES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FE5F024-D570-5A27-EBFF-3D6220BFB025}"/>
              </a:ext>
            </a:extLst>
          </p:cNvPr>
          <p:cNvSpPr txBox="1"/>
          <p:nvPr/>
        </p:nvSpPr>
        <p:spPr>
          <a:xfrm>
            <a:off x="8016021" y="2825191"/>
            <a:ext cx="154384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>
              <a:defRPr sz="4400" b="1">
                <a:solidFill>
                  <a:srgbClr val="B23065"/>
                </a:solidFill>
                <a:latin typeface="Avenir Next LT Pro" panose="020B05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1200" cap="none" spc="0" normalizeH="0" baseline="0" noProof="0" dirty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16%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1C0E340-E384-7056-40BB-2D3C9764551C}"/>
              </a:ext>
            </a:extLst>
          </p:cNvPr>
          <p:cNvSpPr txBox="1"/>
          <p:nvPr/>
        </p:nvSpPr>
        <p:spPr>
          <a:xfrm>
            <a:off x="7079921" y="3676131"/>
            <a:ext cx="479821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Tasa de desocupación en jóvenes (de 15 a 28 años), se redujo en 0,2pp, en el </a:t>
            </a: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trimestre feb  – abr 2026.</a:t>
            </a:r>
          </a:p>
        </p:txBody>
      </p:sp>
      <p:pic>
        <p:nvPicPr>
          <p:cNvPr id="40" name="Picture 2" descr="Estudiantes - Iconos gratis de personas">
            <a:extLst>
              <a:ext uri="{FF2B5EF4-FFF2-40B4-BE49-F238E27FC236}">
                <a16:creationId xmlns:a16="http://schemas.microsoft.com/office/drawing/2014/main" id="{57599547-2926-9877-DD50-CB667AA54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518" y="2913958"/>
            <a:ext cx="6480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0EAA6FFE-10E8-A01E-4513-0134E03FCE5C}"/>
              </a:ext>
            </a:extLst>
          </p:cNvPr>
          <p:cNvSpPr txBox="1"/>
          <p:nvPr/>
        </p:nvSpPr>
        <p:spPr>
          <a:xfrm>
            <a:off x="8005683" y="3296479"/>
            <a:ext cx="2867695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ES" sz="1100" b="1" dirty="0">
                <a:solidFill>
                  <a:prstClr val="white">
                    <a:lumMod val="50000"/>
                  </a:prstClr>
                </a:solidFill>
                <a:latin typeface="Verdana"/>
                <a:ea typeface="Verdana"/>
              </a:rPr>
              <a:t>TD Jóvenes</a:t>
            </a: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/>
                <a:ea typeface="Verdana"/>
              </a:rPr>
              <a:t> (</a:t>
            </a:r>
            <a:r>
              <a:rPr lang="es-ES" sz="1100" b="1" dirty="0">
                <a:solidFill>
                  <a:prstClr val="white">
                    <a:lumMod val="50000"/>
                  </a:prstClr>
                </a:solidFill>
                <a:latin typeface="Verdana"/>
                <a:ea typeface="Verdana"/>
              </a:rPr>
              <a:t>de</a:t>
            </a: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/>
                <a:ea typeface="Verdana"/>
              </a:rPr>
              <a:t> 15 </a:t>
            </a:r>
            <a:r>
              <a:rPr lang="es-ES" sz="1100" b="1" dirty="0">
                <a:solidFill>
                  <a:prstClr val="white">
                    <a:lumMod val="50000"/>
                  </a:prstClr>
                </a:solidFill>
                <a:latin typeface="Verdana"/>
                <a:ea typeface="Verdana"/>
              </a:rPr>
              <a:t>a </a:t>
            </a: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/>
                <a:ea typeface="Verdana"/>
              </a:rPr>
              <a:t>28 </a:t>
            </a:r>
            <a:r>
              <a:rPr lang="es-ES" sz="1100" b="1" dirty="0">
                <a:solidFill>
                  <a:prstClr val="white">
                    <a:lumMod val="50000"/>
                  </a:prstClr>
                </a:solidFill>
                <a:latin typeface="Verdana"/>
                <a:ea typeface="Verdana"/>
              </a:rPr>
              <a:t>años</a:t>
            </a: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/>
                <a:ea typeface="Verdana"/>
              </a:rPr>
              <a:t>)</a:t>
            </a:r>
            <a:endParaRPr kumimoji="0" lang="es-CO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622FAC17-2AD4-7801-DA89-0E359BAFDA09}"/>
              </a:ext>
            </a:extLst>
          </p:cNvPr>
          <p:cNvCxnSpPr>
            <a:cxnSpLocks/>
          </p:cNvCxnSpPr>
          <p:nvPr/>
        </p:nvCxnSpPr>
        <p:spPr>
          <a:xfrm>
            <a:off x="4154070" y="5085564"/>
            <a:ext cx="0" cy="10800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42013D4D-CC45-A836-1042-5165BC0C226A}"/>
              </a:ext>
            </a:extLst>
          </p:cNvPr>
          <p:cNvCxnSpPr>
            <a:cxnSpLocks/>
          </p:cNvCxnSpPr>
          <p:nvPr/>
        </p:nvCxnSpPr>
        <p:spPr>
          <a:xfrm>
            <a:off x="8037764" y="5085564"/>
            <a:ext cx="0" cy="10800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id="{F2FF8C20-7099-1375-4FE9-8D1E76050287}"/>
              </a:ext>
            </a:extLst>
          </p:cNvPr>
          <p:cNvSpPr txBox="1"/>
          <p:nvPr/>
        </p:nvSpPr>
        <p:spPr>
          <a:xfrm>
            <a:off x="470790" y="5602678"/>
            <a:ext cx="3470274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 algn="just">
              <a:defRPr>
                <a:latin typeface="Avenir Next LT Pro" panose="020B0504020202020204" pitchFamily="34" charset="0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En </a:t>
            </a:r>
            <a:r>
              <a:rPr kumimoji="0" lang="es-CO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abril </a:t>
            </a:r>
            <a:r>
              <a:rPr kumimoji="0" lang="es-CO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2026 </a:t>
            </a:r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la proporción de </a:t>
            </a:r>
            <a:r>
              <a:rPr kumimoji="0" lang="es-CO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informalidad</a:t>
            </a:r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 se redujo en 0,8pp respecto a 2025 (55%).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E125821A-947F-C6C5-E16D-80CD9553271A}"/>
              </a:ext>
            </a:extLst>
          </p:cNvPr>
          <p:cNvSpPr txBox="1"/>
          <p:nvPr/>
        </p:nvSpPr>
        <p:spPr>
          <a:xfrm>
            <a:off x="4450652" y="5602678"/>
            <a:ext cx="3294985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 algn="just">
              <a:defRPr>
                <a:latin typeface="Avenir Next LT Pro" panose="020B0504020202020204" pitchFamily="34" charset="0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En </a:t>
            </a:r>
            <a:r>
              <a:rPr kumimoji="0" lang="es-CO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abril 2026 </a:t>
            </a:r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la proporción de informalidad de las 23 ciudades y AM se redujo en 0,2pp (4</a:t>
            </a:r>
            <a:r>
              <a:rPr lang="es-CO" sz="1300" dirty="0">
                <a:solidFill>
                  <a:prstClr val="black"/>
                </a:solidFill>
                <a:latin typeface="Verdana"/>
                <a:ea typeface="Verdana"/>
              </a:rPr>
              <a:t>2</a:t>
            </a:r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,2%).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08273CD7-7AC1-C333-C317-82E9E9FEA335}"/>
              </a:ext>
            </a:extLst>
          </p:cNvPr>
          <p:cNvSpPr txBox="1"/>
          <p:nvPr/>
        </p:nvSpPr>
        <p:spPr>
          <a:xfrm>
            <a:off x="8258047" y="5602678"/>
            <a:ext cx="3463163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 algn="just">
              <a:defRPr>
                <a:latin typeface="Avenir Next LT Pro" panose="020B0504020202020204" pitchFamily="34" charset="0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La proporción de informalidad rural </a:t>
            </a:r>
            <a:r>
              <a:rPr lang="es-CO" sz="1300" dirty="0">
                <a:solidFill>
                  <a:prstClr val="black"/>
                </a:solidFill>
                <a:latin typeface="Verdana"/>
                <a:ea typeface="Verdana"/>
              </a:rPr>
              <a:t>se redujo </a:t>
            </a:r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en 1,5pp frente a </a:t>
            </a:r>
            <a:r>
              <a:rPr kumimoji="0" lang="es-CO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abril </a:t>
            </a:r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2025 (84%).</a:t>
            </a:r>
          </a:p>
        </p:txBody>
      </p:sp>
      <p:grpSp>
        <p:nvGrpSpPr>
          <p:cNvPr id="1034" name="Grupo 1033">
            <a:extLst>
              <a:ext uri="{FF2B5EF4-FFF2-40B4-BE49-F238E27FC236}">
                <a16:creationId xmlns:a16="http://schemas.microsoft.com/office/drawing/2014/main" id="{2102558B-D6F8-856D-9CDE-BB51F658D4F6}"/>
              </a:ext>
            </a:extLst>
          </p:cNvPr>
          <p:cNvGrpSpPr/>
          <p:nvPr/>
        </p:nvGrpSpPr>
        <p:grpSpPr>
          <a:xfrm>
            <a:off x="1456628" y="2685153"/>
            <a:ext cx="4049441" cy="1007314"/>
            <a:chOff x="1482393" y="2756273"/>
            <a:chExt cx="4049441" cy="1007314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C420F6DF-9EA1-9B5C-D8AC-3D64D05187A3}"/>
                </a:ext>
              </a:extLst>
            </p:cNvPr>
            <p:cNvGrpSpPr/>
            <p:nvPr/>
          </p:nvGrpSpPr>
          <p:grpSpPr>
            <a:xfrm>
              <a:off x="3043590" y="3180215"/>
              <a:ext cx="1080000" cy="36000"/>
              <a:chOff x="2295958" y="2749353"/>
              <a:chExt cx="1930591" cy="72000"/>
            </a:xfrm>
          </p:grpSpPr>
          <p:cxnSp>
            <p:nvCxnSpPr>
              <p:cNvPr id="25" name="Conector recto 24">
                <a:extLst>
                  <a:ext uri="{FF2B5EF4-FFF2-40B4-BE49-F238E27FC236}">
                    <a16:creationId xmlns:a16="http://schemas.microsoft.com/office/drawing/2014/main" id="{971A2AC7-F9E3-DE95-1900-E43FBB49A3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62439" y="2785353"/>
                <a:ext cx="1799837" cy="0"/>
              </a:xfrm>
              <a:prstGeom prst="line">
                <a:avLst/>
              </a:prstGeom>
              <a:ln w="28575">
                <a:solidFill>
                  <a:srgbClr val="EF3C6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Elipse 25">
                <a:extLst>
                  <a:ext uri="{FF2B5EF4-FFF2-40B4-BE49-F238E27FC236}">
                    <a16:creationId xmlns:a16="http://schemas.microsoft.com/office/drawing/2014/main" id="{E4E49B4B-1055-7D79-6C84-8ABFCC3FC322}"/>
                  </a:ext>
                </a:extLst>
              </p:cNvPr>
              <p:cNvSpPr/>
              <p:nvPr/>
            </p:nvSpPr>
            <p:spPr>
              <a:xfrm>
                <a:off x="4154549" y="2749353"/>
                <a:ext cx="72000" cy="72000"/>
              </a:xfrm>
              <a:prstGeom prst="ellipse">
                <a:avLst/>
              </a:prstGeom>
              <a:noFill/>
              <a:ln>
                <a:solidFill>
                  <a:srgbClr val="EF3C6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Elipse 26">
                <a:extLst>
                  <a:ext uri="{FF2B5EF4-FFF2-40B4-BE49-F238E27FC236}">
                    <a16:creationId xmlns:a16="http://schemas.microsoft.com/office/drawing/2014/main" id="{FB3173E5-32C7-D434-687F-2F0DB32CA679}"/>
                  </a:ext>
                </a:extLst>
              </p:cNvPr>
              <p:cNvSpPr/>
              <p:nvPr/>
            </p:nvSpPr>
            <p:spPr>
              <a:xfrm>
                <a:off x="2295958" y="2749353"/>
                <a:ext cx="72000" cy="72000"/>
              </a:xfrm>
              <a:prstGeom prst="ellipse">
                <a:avLst/>
              </a:prstGeom>
              <a:noFill/>
              <a:ln>
                <a:solidFill>
                  <a:srgbClr val="EF3C6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19177398-B6D0-2B25-4CCD-6A3F67FD2E0B}"/>
                </a:ext>
              </a:extLst>
            </p:cNvPr>
            <p:cNvSpPr txBox="1"/>
            <p:nvPr/>
          </p:nvSpPr>
          <p:spPr>
            <a:xfrm>
              <a:off x="1482393" y="2756273"/>
              <a:ext cx="1535998" cy="523220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EF3C6F"/>
                  </a:solidFill>
                  <a:effectLst/>
                  <a:uLnTx/>
                  <a:uFillTx/>
                  <a:latin typeface="Verdana"/>
                  <a:ea typeface="Verdana"/>
                  <a:cs typeface="+mn-cs"/>
                </a:rPr>
                <a:t>10,9%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E79A3BCA-2CA0-7F1B-79CC-3917D8A09781}"/>
                </a:ext>
              </a:extLst>
            </p:cNvPr>
            <p:cNvSpPr txBox="1"/>
            <p:nvPr/>
          </p:nvSpPr>
          <p:spPr>
            <a:xfrm>
              <a:off x="4201092" y="2756273"/>
              <a:ext cx="1281120" cy="523220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EF3C6F"/>
                  </a:solidFill>
                  <a:effectLst/>
                  <a:uLnTx/>
                  <a:uFillTx/>
                  <a:latin typeface="Verdana"/>
                  <a:ea typeface="Verdana"/>
                  <a:cs typeface="+mn-cs"/>
                </a:rPr>
                <a:t>7,1%</a:t>
              </a: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9191C242-A1F6-B7A3-1F4D-17F4FD2EA085}"/>
                </a:ext>
              </a:extLst>
            </p:cNvPr>
            <p:cNvSpPr txBox="1"/>
            <p:nvPr/>
          </p:nvSpPr>
          <p:spPr>
            <a:xfrm>
              <a:off x="4151470" y="3206118"/>
              <a:ext cx="1380364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Verdana"/>
                  <a:ea typeface="Verdana"/>
                </a:rPr>
                <a:t>TD </a:t>
              </a:r>
              <a:r>
                <a:rPr lang="es-CO" sz="1100" b="1" dirty="0">
                  <a:solidFill>
                    <a:prstClr val="white">
                      <a:lumMod val="50000"/>
                    </a:prstClr>
                  </a:solidFill>
                  <a:latin typeface="Verdana"/>
                  <a:ea typeface="Verdana"/>
                </a:rPr>
                <a:t>Hombres</a:t>
              </a:r>
              <a:endPara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50E184F9-DF4D-0803-C2B8-C62E49450794}"/>
                </a:ext>
              </a:extLst>
            </p:cNvPr>
            <p:cNvSpPr txBox="1"/>
            <p:nvPr/>
          </p:nvSpPr>
          <p:spPr>
            <a:xfrm>
              <a:off x="1543906" y="3215640"/>
              <a:ext cx="1380364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Verdana"/>
                  <a:ea typeface="Verdana"/>
                </a:rPr>
                <a:t>TD </a:t>
              </a:r>
              <a:r>
                <a:rPr lang="es-CO" sz="1100" b="1">
                  <a:solidFill>
                    <a:prstClr val="white">
                      <a:lumMod val="50000"/>
                    </a:prstClr>
                  </a:solidFill>
                  <a:latin typeface="Verdana"/>
                  <a:ea typeface="Verdana"/>
                </a:rPr>
                <a:t>Mujeres</a:t>
              </a:r>
              <a:endParaRPr kumimoji="0" lang="es-ES" sz="11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506ED998-1A35-C139-5BA4-AA574CCEF5D7}"/>
                </a:ext>
              </a:extLst>
            </p:cNvPr>
            <p:cNvSpPr txBox="1"/>
            <p:nvPr/>
          </p:nvSpPr>
          <p:spPr>
            <a:xfrm>
              <a:off x="1798029" y="3486588"/>
              <a:ext cx="3655134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671C34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3,8pp Brecha de Tasa de Desocupación</a:t>
              </a:r>
            </a:p>
          </p:txBody>
        </p:sp>
      </p:grpSp>
      <p:sp>
        <p:nvSpPr>
          <p:cNvPr id="58" name="CuadroTexto 57">
            <a:extLst>
              <a:ext uri="{FF2B5EF4-FFF2-40B4-BE49-F238E27FC236}">
                <a16:creationId xmlns:a16="http://schemas.microsoft.com/office/drawing/2014/main" id="{0EB81E2A-9AC2-E554-679A-DFC851D250D8}"/>
              </a:ext>
            </a:extLst>
          </p:cNvPr>
          <p:cNvSpPr txBox="1"/>
          <p:nvPr/>
        </p:nvSpPr>
        <p:spPr>
          <a:xfrm>
            <a:off x="4450652" y="5326385"/>
            <a:ext cx="18904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23 ciudades y A.M.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A9AB8C8D-3894-83C4-6D77-E750744F8C25}"/>
              </a:ext>
            </a:extLst>
          </p:cNvPr>
          <p:cNvSpPr txBox="1"/>
          <p:nvPr/>
        </p:nvSpPr>
        <p:spPr>
          <a:xfrm>
            <a:off x="8258047" y="5326385"/>
            <a:ext cx="18904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</a:t>
            </a:r>
            <a:r>
              <a:rPr kumimoji="0" lang="es-CO" sz="1200" b="1" i="0" u="none" strike="noStrike" kern="1200" cap="none" spc="0" normalizeH="0" baseline="0" noProof="0" err="1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ural</a:t>
            </a: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disperso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2C97508E-C762-A3ED-739B-20792D2C1E7B}"/>
              </a:ext>
            </a:extLst>
          </p:cNvPr>
          <p:cNvSpPr txBox="1"/>
          <p:nvPr/>
        </p:nvSpPr>
        <p:spPr>
          <a:xfrm>
            <a:off x="481799" y="4863269"/>
            <a:ext cx="196857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>
              <a:defRPr sz="4400" b="1">
                <a:solidFill>
                  <a:srgbClr val="B23065"/>
                </a:solidFill>
                <a:latin typeface="Avenir Next LT Pro" panose="020B05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1200" cap="none" spc="0" normalizeH="0" baseline="0" noProof="0" dirty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54,2%</a:t>
            </a:r>
          </a:p>
        </p:txBody>
      </p:sp>
      <p:pic>
        <p:nvPicPr>
          <p:cNvPr id="61" name="Gráfico 60" descr="Ciudad contorno">
            <a:extLst>
              <a:ext uri="{FF2B5EF4-FFF2-40B4-BE49-F238E27FC236}">
                <a16:creationId xmlns:a16="http://schemas.microsoft.com/office/drawing/2014/main" id="{8CE8002F-B936-C4EB-E5BC-11480C3035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9041" y="4734975"/>
            <a:ext cx="964750" cy="964750"/>
          </a:xfrm>
          <a:prstGeom prst="rect">
            <a:avLst/>
          </a:prstGeom>
        </p:spPr>
      </p:pic>
      <p:sp>
        <p:nvSpPr>
          <p:cNvPr id="63" name="CuadroTexto 62">
            <a:extLst>
              <a:ext uri="{FF2B5EF4-FFF2-40B4-BE49-F238E27FC236}">
                <a16:creationId xmlns:a16="http://schemas.microsoft.com/office/drawing/2014/main" id="{FFD99CA2-5290-8A19-53D8-9A044012B897}"/>
              </a:ext>
            </a:extLst>
          </p:cNvPr>
          <p:cNvSpPr txBox="1"/>
          <p:nvPr/>
        </p:nvSpPr>
        <p:spPr>
          <a:xfrm>
            <a:off x="4450652" y="4863269"/>
            <a:ext cx="196857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>
              <a:defRPr sz="4400" b="1">
                <a:solidFill>
                  <a:srgbClr val="B23065"/>
                </a:solidFill>
                <a:latin typeface="Avenir Next LT Pro" panose="020B05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1200" cap="none" spc="0" normalizeH="0" baseline="0" noProof="0" dirty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42%</a:t>
            </a:r>
          </a:p>
        </p:txBody>
      </p:sp>
      <p:sp>
        <p:nvSpPr>
          <p:cNvPr id="1024" name="CuadroTexto 1023">
            <a:extLst>
              <a:ext uri="{FF2B5EF4-FFF2-40B4-BE49-F238E27FC236}">
                <a16:creationId xmlns:a16="http://schemas.microsoft.com/office/drawing/2014/main" id="{2422B561-DDFE-487E-FC31-4960A9EA95FA}"/>
              </a:ext>
            </a:extLst>
          </p:cNvPr>
          <p:cNvSpPr txBox="1"/>
          <p:nvPr/>
        </p:nvSpPr>
        <p:spPr>
          <a:xfrm>
            <a:off x="8258047" y="4863269"/>
            <a:ext cx="196857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>
              <a:defRPr sz="4400" b="1">
                <a:solidFill>
                  <a:srgbClr val="B23065"/>
                </a:solidFill>
                <a:latin typeface="Avenir Next LT Pro" panose="020B05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1200" cap="none" spc="0" normalizeH="0" baseline="0" noProof="0" dirty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8</a:t>
            </a:r>
            <a:r>
              <a:rPr lang="es-CO" sz="2800" dirty="0">
                <a:solidFill>
                  <a:srgbClr val="EF3C6F"/>
                </a:solidFill>
                <a:latin typeface="Verdana"/>
                <a:ea typeface="Verdana"/>
              </a:rPr>
              <a:t>2</a:t>
            </a:r>
            <a:r>
              <a:rPr kumimoji="0" lang="es-CO" sz="2800" b="1" i="0" u="none" strike="noStrike" kern="1200" cap="none" spc="0" normalizeH="0" baseline="0" noProof="0" dirty="0">
                <a:ln>
                  <a:noFill/>
                </a:ln>
                <a:solidFill>
                  <a:srgbClr val="EF3C6F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,5%</a:t>
            </a:r>
          </a:p>
        </p:txBody>
      </p:sp>
      <p:pic>
        <p:nvPicPr>
          <p:cNvPr id="1025" name="Gráfico 1024" descr="Hombre con relleno sólido">
            <a:extLst>
              <a:ext uri="{FF2B5EF4-FFF2-40B4-BE49-F238E27FC236}">
                <a16:creationId xmlns:a16="http://schemas.microsoft.com/office/drawing/2014/main" id="{F2B15459-A0BE-8A38-97B0-5F0FD30DF2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81730" y="2709697"/>
            <a:ext cx="900000" cy="900000"/>
          </a:xfrm>
          <a:prstGeom prst="rect">
            <a:avLst/>
          </a:prstGeom>
        </p:spPr>
      </p:pic>
      <p:pic>
        <p:nvPicPr>
          <p:cNvPr id="1027" name="Gráfico 1026" descr="Mujer con relleno sólido">
            <a:extLst>
              <a:ext uri="{FF2B5EF4-FFF2-40B4-BE49-F238E27FC236}">
                <a16:creationId xmlns:a16="http://schemas.microsoft.com/office/drawing/2014/main" id="{9156A28C-6AFB-052A-38A9-A6B3DBDF4B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663" y="2709697"/>
            <a:ext cx="900000" cy="900000"/>
          </a:xfrm>
          <a:prstGeom prst="rect">
            <a:avLst/>
          </a:prstGeom>
        </p:spPr>
      </p:pic>
      <p:cxnSp>
        <p:nvCxnSpPr>
          <p:cNvPr id="1031" name="Conector recto 1030">
            <a:extLst>
              <a:ext uri="{FF2B5EF4-FFF2-40B4-BE49-F238E27FC236}">
                <a16:creationId xmlns:a16="http://schemas.microsoft.com/office/drawing/2014/main" id="{F8C1C6D5-C1F5-599A-E5A2-53D227013C45}"/>
              </a:ext>
            </a:extLst>
          </p:cNvPr>
          <p:cNvCxnSpPr>
            <a:cxnSpLocks/>
          </p:cNvCxnSpPr>
          <p:nvPr/>
        </p:nvCxnSpPr>
        <p:spPr>
          <a:xfrm>
            <a:off x="544752" y="2548000"/>
            <a:ext cx="111024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Conector recto 1031">
            <a:extLst>
              <a:ext uri="{FF2B5EF4-FFF2-40B4-BE49-F238E27FC236}">
                <a16:creationId xmlns:a16="http://schemas.microsoft.com/office/drawing/2014/main" id="{02FD2C27-1474-9E13-D0D6-87DC314E29D5}"/>
              </a:ext>
            </a:extLst>
          </p:cNvPr>
          <p:cNvCxnSpPr>
            <a:cxnSpLocks/>
          </p:cNvCxnSpPr>
          <p:nvPr/>
        </p:nvCxnSpPr>
        <p:spPr>
          <a:xfrm>
            <a:off x="544752" y="4417567"/>
            <a:ext cx="111024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CuadroTexto 1032">
            <a:extLst>
              <a:ext uri="{FF2B5EF4-FFF2-40B4-BE49-F238E27FC236}">
                <a16:creationId xmlns:a16="http://schemas.microsoft.com/office/drawing/2014/main" id="{2483E016-14DB-E410-47E6-40E57331E61F}"/>
              </a:ext>
            </a:extLst>
          </p:cNvPr>
          <p:cNvSpPr txBox="1"/>
          <p:nvPr/>
        </p:nvSpPr>
        <p:spPr>
          <a:xfrm>
            <a:off x="538987" y="4525950"/>
            <a:ext cx="470033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s-CO" sz="1600" b="1">
                <a:solidFill>
                  <a:prstClr val="white">
                    <a:lumMod val="50000"/>
                  </a:prstClr>
                </a:solidFill>
                <a:latin typeface="Verdana"/>
                <a:ea typeface="Verdana"/>
              </a:rPr>
              <a:t>Informalidad por</a:t>
            </a: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/>
                <a:ea typeface="Verdana"/>
              </a:rPr>
              <a:t> </a:t>
            </a:r>
            <a:r>
              <a:rPr lang="es-CO" sz="1600" b="1">
                <a:solidFill>
                  <a:prstClr val="white">
                    <a:lumMod val="50000"/>
                  </a:prstClr>
                </a:solidFill>
                <a:latin typeface="Verdana"/>
                <a:ea typeface="Verdana"/>
              </a:rPr>
              <a:t>dominio geográfico</a:t>
            </a:r>
            <a:endParaRPr kumimoji="0" lang="es-CO" sz="16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  <p:sp>
        <p:nvSpPr>
          <p:cNvPr id="1035" name="CuadroTexto 1034">
            <a:extLst>
              <a:ext uri="{FF2B5EF4-FFF2-40B4-BE49-F238E27FC236}">
                <a16:creationId xmlns:a16="http://schemas.microsoft.com/office/drawing/2014/main" id="{93A7DBD1-D9D7-962D-CDD4-4A1E63666E31}"/>
              </a:ext>
            </a:extLst>
          </p:cNvPr>
          <p:cNvSpPr txBox="1"/>
          <p:nvPr/>
        </p:nvSpPr>
        <p:spPr>
          <a:xfrm>
            <a:off x="10189535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Fuente: DANE-GEIH</a:t>
            </a:r>
          </a:p>
        </p:txBody>
      </p:sp>
      <p:sp>
        <p:nvSpPr>
          <p:cNvPr id="1036" name="CuadroTexto 1035">
            <a:extLst>
              <a:ext uri="{FF2B5EF4-FFF2-40B4-BE49-F238E27FC236}">
                <a16:creationId xmlns:a16="http://schemas.microsoft.com/office/drawing/2014/main" id="{AE6F3796-78EA-7881-6CA3-F78ABFFF53C6}"/>
              </a:ext>
            </a:extLst>
          </p:cNvPr>
          <p:cNvSpPr txBox="1"/>
          <p:nvPr/>
        </p:nvSpPr>
        <p:spPr>
          <a:xfrm>
            <a:off x="205194" y="6354493"/>
            <a:ext cx="4478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p.p.: puntos porcentuales A.M.: área metropolitana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F41D0C7-C153-C042-BB79-1B551CDAACE8}"/>
              </a:ext>
            </a:extLst>
          </p:cNvPr>
          <p:cNvSpPr txBox="1"/>
          <p:nvPr/>
        </p:nvSpPr>
        <p:spPr>
          <a:xfrm>
            <a:off x="9023279" y="1959824"/>
            <a:ext cx="12246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srgbClr val="AD849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INFORMAL</a:t>
            </a:r>
            <a:endParaRPr kumimoji="0" lang="es-CO" sz="1100" b="1" i="0" u="none" strike="noStrike" kern="1200" cap="none" spc="0" normalizeH="0" baseline="0" noProof="0" dirty="0">
              <a:ln>
                <a:noFill/>
              </a:ln>
              <a:solidFill>
                <a:srgbClr val="AD849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B0C55A-C789-7539-AF04-725E1BAD3B17}"/>
              </a:ext>
            </a:extLst>
          </p:cNvPr>
          <p:cNvSpPr txBox="1"/>
          <p:nvPr/>
        </p:nvSpPr>
        <p:spPr>
          <a:xfrm>
            <a:off x="10482717" y="1743712"/>
            <a:ext cx="110594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100" b="1" dirty="0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FORMAL</a:t>
            </a:r>
            <a:endParaRPr kumimoji="0" lang="es-CO" sz="1100" b="1" i="0" u="none" strike="noStrike" kern="1200" cap="none" spc="0" normalizeH="0" baseline="0" noProof="0" dirty="0">
              <a:ln>
                <a:noFill/>
              </a:ln>
              <a:solidFill>
                <a:srgbClr val="671C3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423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E0AA4EF-F7FC-9493-D1AB-CBAA8C75F9E4}"/>
              </a:ext>
            </a:extLst>
          </p:cNvPr>
          <p:cNvSpPr txBox="1"/>
          <p:nvPr/>
        </p:nvSpPr>
        <p:spPr>
          <a:xfrm>
            <a:off x="924942" y="885831"/>
            <a:ext cx="10342116" cy="3624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srgbClr val="671C34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Tasa de desocupación meses de abril 2001 - 2026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8D8B8D9-138C-74FD-57BC-324332031F0B}"/>
              </a:ext>
            </a:extLst>
          </p:cNvPr>
          <p:cNvSpPr txBox="1"/>
          <p:nvPr/>
        </p:nvSpPr>
        <p:spPr>
          <a:xfrm>
            <a:off x="2229397" y="300280"/>
            <a:ext cx="7733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671C3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Principales indicadores del mercado laboral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87926F0-32BE-0A5B-3F5E-FDA7A1C75778}"/>
              </a:ext>
            </a:extLst>
          </p:cNvPr>
          <p:cNvSpPr txBox="1"/>
          <p:nvPr/>
        </p:nvSpPr>
        <p:spPr>
          <a:xfrm>
            <a:off x="348859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Fuente: DANE-GEIH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420F01-D9ED-6AD6-C184-51C7F3941E73}"/>
              </a:ext>
            </a:extLst>
          </p:cNvPr>
          <p:cNvSpPr txBox="1"/>
          <p:nvPr/>
        </p:nvSpPr>
        <p:spPr>
          <a:xfrm>
            <a:off x="1709027" y="1310971"/>
            <a:ext cx="8773947" cy="595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Arial"/>
              </a:rPr>
              <a:t>La tasa de desocupación en el mes de abril del 2026 registró 8,8%, se mantuvo constante frente al mismo periodo en 2025.</a:t>
            </a:r>
            <a:endParaRPr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Verdana"/>
              <a:cs typeface="Arial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CE372A3-53E0-18E3-9030-B6167C7D04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2062518"/>
              </p:ext>
            </p:extLst>
          </p:nvPr>
        </p:nvGraphicFramePr>
        <p:xfrm>
          <a:off x="622900" y="1842799"/>
          <a:ext cx="10946200" cy="4399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6443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33A27CA-A3EB-BD8F-9231-86AA2AD3EF91}"/>
              </a:ext>
            </a:extLst>
          </p:cNvPr>
          <p:cNvSpPr txBox="1"/>
          <p:nvPr/>
        </p:nvSpPr>
        <p:spPr>
          <a:xfrm>
            <a:off x="2229397" y="300280"/>
            <a:ext cx="7733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Principales indicadores del mercado laboral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4ACC520-D182-EE7F-EF53-CF938B4453C4}"/>
              </a:ext>
            </a:extLst>
          </p:cNvPr>
          <p:cNvSpPr txBox="1"/>
          <p:nvPr/>
        </p:nvSpPr>
        <p:spPr>
          <a:xfrm>
            <a:off x="2311126" y="855452"/>
            <a:ext cx="7569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Informalidad abril 2026</a:t>
            </a:r>
          </a:p>
          <a:p>
            <a:pPr algn="ctr"/>
            <a:r>
              <a:rPr lang="es-CO" sz="1600" dirty="0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Según dominio geográfico</a:t>
            </a:r>
            <a:endParaRPr lang="es-CO" sz="2000" dirty="0">
              <a:solidFill>
                <a:srgbClr val="671C3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0B07257-2F71-7AE3-AA1C-7D9F56385425}"/>
              </a:ext>
            </a:extLst>
          </p:cNvPr>
          <p:cNvSpPr txBox="1"/>
          <p:nvPr/>
        </p:nvSpPr>
        <p:spPr>
          <a:xfrm>
            <a:off x="340829" y="4244300"/>
            <a:ext cx="5712301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ES" sz="1600" dirty="0">
                <a:latin typeface="Verdana"/>
                <a:ea typeface="Verdana"/>
                <a:cs typeface="Arial"/>
              </a:rPr>
              <a:t>La proporción de ocupados informales en el </a:t>
            </a:r>
            <a:r>
              <a:rPr lang="es-ES" sz="1600" b="1" dirty="0">
                <a:latin typeface="Verdana"/>
                <a:ea typeface="Verdana"/>
                <a:cs typeface="Arial"/>
              </a:rPr>
              <a:t>total nacional en </a:t>
            </a:r>
            <a:r>
              <a:rPr lang="es-CO" sz="1600" b="1" dirty="0">
                <a:solidFill>
                  <a:prstClr val="black"/>
                </a:solidFill>
                <a:latin typeface="Verdana"/>
                <a:ea typeface="Verdana"/>
              </a:rPr>
              <a:t>abril </a:t>
            </a:r>
            <a:r>
              <a:rPr lang="es-ES" sz="1600" b="1" dirty="0">
                <a:latin typeface="Verdana"/>
                <a:ea typeface="Verdana"/>
                <a:cs typeface="Arial"/>
              </a:rPr>
              <a:t>2026 se redujo en 0,8p.p</a:t>
            </a:r>
            <a:r>
              <a:rPr lang="es-ES" sz="1600" dirty="0">
                <a:latin typeface="Verdana"/>
                <a:ea typeface="Verdana"/>
                <a:cs typeface="Arial"/>
              </a:rPr>
              <a:t>. frente al mismo mes en 2025.</a:t>
            </a:r>
          </a:p>
          <a:p>
            <a:pPr algn="just"/>
            <a:endParaRPr lang="es-ES" sz="1600" dirty="0">
              <a:latin typeface="Verdana"/>
              <a:ea typeface="Verdana"/>
              <a:cs typeface="Arial"/>
            </a:endParaRPr>
          </a:p>
          <a:p>
            <a:pPr algn="just"/>
            <a:r>
              <a:rPr lang="es-ES" sz="1600" dirty="0">
                <a:latin typeface="Verdana"/>
                <a:ea typeface="Verdana"/>
                <a:cs typeface="Arial"/>
              </a:rPr>
              <a:t>La proporción de informalidad en los centros poblados y rural disperso se redujo 1,5p.p. entre abril 2026 y 2025, siendo el dominio con mayor reducción.</a:t>
            </a:r>
            <a:endParaRPr lang="es-CO" sz="1600" dirty="0">
              <a:latin typeface="Verdana"/>
              <a:ea typeface="Verdana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F87EEFC-2641-7154-9212-5BD2A0C22D73}"/>
              </a:ext>
            </a:extLst>
          </p:cNvPr>
          <p:cNvSpPr txBox="1"/>
          <p:nvPr/>
        </p:nvSpPr>
        <p:spPr>
          <a:xfrm>
            <a:off x="10130567" y="6252748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66A0A4C-B355-8DB3-C478-8F9CBFC80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552797"/>
              </p:ext>
            </p:extLst>
          </p:nvPr>
        </p:nvGraphicFramePr>
        <p:xfrm>
          <a:off x="434244" y="1800522"/>
          <a:ext cx="5525473" cy="2129196"/>
        </p:xfrm>
        <a:graphic>
          <a:graphicData uri="http://schemas.openxmlformats.org/drawingml/2006/table">
            <a:tbl>
              <a:tblPr/>
              <a:tblGrid>
                <a:gridCol w="2124975">
                  <a:extLst>
                    <a:ext uri="{9D8B030D-6E8A-4147-A177-3AD203B41FA5}">
                      <a16:colId xmlns:a16="http://schemas.microsoft.com/office/drawing/2014/main" val="3137853515"/>
                    </a:ext>
                  </a:extLst>
                </a:gridCol>
                <a:gridCol w="1127502">
                  <a:extLst>
                    <a:ext uri="{9D8B030D-6E8A-4147-A177-3AD203B41FA5}">
                      <a16:colId xmlns:a16="http://schemas.microsoft.com/office/drawing/2014/main" val="1240234396"/>
                    </a:ext>
                  </a:extLst>
                </a:gridCol>
                <a:gridCol w="1139497">
                  <a:extLst>
                    <a:ext uri="{9D8B030D-6E8A-4147-A177-3AD203B41FA5}">
                      <a16:colId xmlns:a16="http://schemas.microsoft.com/office/drawing/2014/main" val="2815655847"/>
                    </a:ext>
                  </a:extLst>
                </a:gridCol>
                <a:gridCol w="1133499">
                  <a:extLst>
                    <a:ext uri="{9D8B030D-6E8A-4147-A177-3AD203B41FA5}">
                      <a16:colId xmlns:a16="http://schemas.microsoft.com/office/drawing/2014/main" val="2921913188"/>
                    </a:ext>
                  </a:extLst>
                </a:gridCol>
              </a:tblGrid>
              <a:tr h="35486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Dominio geográfico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71C3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Proporción de informalidad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51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171094"/>
                  </a:ext>
                </a:extLst>
              </a:tr>
              <a:tr h="35486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1517F"/>
                          </a:solidFill>
                          <a:effectLst/>
                          <a:latin typeface="Verdana" panose="020B0604030504040204" pitchFamily="34" charset="0"/>
                        </a:rPr>
                        <a:t>Abr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1517F"/>
                          </a:solidFill>
                          <a:effectLst/>
                          <a:latin typeface="Verdana" panose="020B0604030504040204" pitchFamily="34" charset="0"/>
                        </a:rPr>
                        <a:t>Abr 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1517F"/>
                          </a:solidFill>
                          <a:effectLst/>
                          <a:latin typeface="Verdana" panose="020B0604030504040204" pitchFamily="34" charset="0"/>
                        </a:rPr>
                        <a:t>Var p.p.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212238"/>
                  </a:ext>
                </a:extLst>
              </a:tr>
              <a:tr h="3548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Total Nacional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54,2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-0,8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051086"/>
                  </a:ext>
                </a:extLst>
              </a:tr>
              <a:tr h="3548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 ciudades y A.M.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534947"/>
                  </a:ext>
                </a:extLst>
              </a:tr>
              <a:tr h="3548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23 ciudades y A.M.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42,2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095840"/>
                  </a:ext>
                </a:extLst>
              </a:tr>
              <a:tr h="3548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CPRD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82,5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041036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AC953FE2-C138-AA41-B2F0-9E38E1D0CAA6}"/>
              </a:ext>
            </a:extLst>
          </p:cNvPr>
          <p:cNvSpPr txBox="1"/>
          <p:nvPr/>
        </p:nvSpPr>
        <p:spPr>
          <a:xfrm>
            <a:off x="6966271" y="6098654"/>
            <a:ext cx="299633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050" i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A.M.: área metropolitana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050" i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CPRD: Centros Poblados y Rural Disperso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DFEC0C5D-F16E-3392-74A4-BB810B8D4A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15849"/>
              </p:ext>
            </p:extLst>
          </p:nvPr>
        </p:nvGraphicFramePr>
        <p:xfrm>
          <a:off x="6390931" y="1800520"/>
          <a:ext cx="5366825" cy="2129198"/>
        </p:xfrm>
        <a:graphic>
          <a:graphicData uri="http://schemas.openxmlformats.org/drawingml/2006/table">
            <a:tbl>
              <a:tblPr/>
              <a:tblGrid>
                <a:gridCol w="1579619">
                  <a:extLst>
                    <a:ext uri="{9D8B030D-6E8A-4147-A177-3AD203B41FA5}">
                      <a16:colId xmlns:a16="http://schemas.microsoft.com/office/drawing/2014/main" val="343953128"/>
                    </a:ext>
                  </a:extLst>
                </a:gridCol>
                <a:gridCol w="1050542">
                  <a:extLst>
                    <a:ext uri="{9D8B030D-6E8A-4147-A177-3AD203B41FA5}">
                      <a16:colId xmlns:a16="http://schemas.microsoft.com/office/drawing/2014/main" val="481177178"/>
                    </a:ext>
                  </a:extLst>
                </a:gridCol>
                <a:gridCol w="1368332">
                  <a:extLst>
                    <a:ext uri="{9D8B030D-6E8A-4147-A177-3AD203B41FA5}">
                      <a16:colId xmlns:a16="http://schemas.microsoft.com/office/drawing/2014/main" val="4289312945"/>
                    </a:ext>
                  </a:extLst>
                </a:gridCol>
                <a:gridCol w="1368332">
                  <a:extLst>
                    <a:ext uri="{9D8B030D-6E8A-4147-A177-3AD203B41FA5}">
                      <a16:colId xmlns:a16="http://schemas.microsoft.com/office/drawing/2014/main" val="764940597"/>
                    </a:ext>
                  </a:extLst>
                </a:gridCol>
              </a:tblGrid>
              <a:tr h="364933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Miles de personas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71C3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Total Nacional </a:t>
                      </a:r>
                      <a:r>
                        <a:rPr lang="es-ES" sz="10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cifras en miles</a:t>
                      </a:r>
                      <a:endParaRPr lang="es-ES" sz="16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4F7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103338"/>
                  </a:ext>
                </a:extLst>
              </a:tr>
              <a:tr h="40268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1517F"/>
                          </a:solidFill>
                          <a:effectLst/>
                          <a:latin typeface="Verdana" panose="020B0604030504040204" pitchFamily="34" charset="0"/>
                        </a:rPr>
                        <a:t>Abr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1517F"/>
                          </a:solidFill>
                          <a:effectLst/>
                          <a:latin typeface="Verdana" panose="020B0604030504040204" pitchFamily="34" charset="0"/>
                        </a:rPr>
                        <a:t>Abr 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1517F"/>
                          </a:solidFill>
                          <a:effectLst/>
                          <a:latin typeface="Verdana" panose="020B0604030504040204" pitchFamily="34" charset="0"/>
                        </a:rPr>
                        <a:t>Var p.p.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681770"/>
                  </a:ext>
                </a:extLst>
              </a:tr>
              <a:tr h="65688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Población ocupada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23.576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24.277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6873404"/>
                  </a:ext>
                </a:extLst>
              </a:tr>
              <a:tr h="35235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Informal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12.960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13.156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720071"/>
                  </a:ext>
                </a:extLst>
              </a:tr>
              <a:tr h="35235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Formal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10.616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11.121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324375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1D2C1D24-34E3-46C2-AD1E-C8C164577F3A}"/>
              </a:ext>
            </a:extLst>
          </p:cNvPr>
          <p:cNvSpPr txBox="1"/>
          <p:nvPr/>
        </p:nvSpPr>
        <p:spPr>
          <a:xfrm>
            <a:off x="6390931" y="4214006"/>
            <a:ext cx="5366825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ES" sz="1600" dirty="0">
                <a:latin typeface="Verdana"/>
                <a:ea typeface="Verdana"/>
                <a:cs typeface="Arial"/>
              </a:rPr>
              <a:t>De los 701 mil ocupados totales que aumentaron, </a:t>
            </a:r>
            <a:r>
              <a:rPr lang="es-ES" sz="1600" b="1" dirty="0">
                <a:latin typeface="Verdana"/>
                <a:ea typeface="Verdana"/>
                <a:cs typeface="Arial"/>
              </a:rPr>
              <a:t>506 mil fueron trabajadores formales</a:t>
            </a:r>
            <a:r>
              <a:rPr lang="es-ES" sz="1600" dirty="0">
                <a:latin typeface="Verdana"/>
                <a:ea typeface="Verdana"/>
                <a:cs typeface="Arial"/>
              </a:rPr>
              <a:t>. Por otra parte, los ocupados informales aumentaron en 195 mil.</a:t>
            </a:r>
            <a:endParaRPr lang="es-CO" sz="1600" dirty="0">
              <a:latin typeface="Verdana"/>
              <a:ea typeface="Verdan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204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CB59FC3-A804-8F21-6957-1BEC42480287}"/>
              </a:ext>
            </a:extLst>
          </p:cNvPr>
          <p:cNvSpPr txBox="1"/>
          <p:nvPr/>
        </p:nvSpPr>
        <p:spPr>
          <a:xfrm>
            <a:off x="2229397" y="300280"/>
            <a:ext cx="7733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Principales indicadores del mercado laboral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53AC93B-E6FE-EBFF-F86D-D7DC7E26CD86}"/>
              </a:ext>
            </a:extLst>
          </p:cNvPr>
          <p:cNvSpPr txBox="1">
            <a:spLocks/>
          </p:cNvSpPr>
          <p:nvPr/>
        </p:nvSpPr>
        <p:spPr>
          <a:xfrm>
            <a:off x="456554" y="1230764"/>
            <a:ext cx="4590833" cy="553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6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Ocupados según dominio geográfico</a:t>
            </a:r>
            <a:endParaRPr lang="es-CO" sz="1600">
              <a:solidFill>
                <a:srgbClr val="671C34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algn="l"/>
            <a:r>
              <a:rPr lang="es-CO" sz="1400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Cifras en miles</a:t>
            </a:r>
            <a:endParaRPr lang="es-CO" sz="1600">
              <a:solidFill>
                <a:srgbClr val="671C34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ADBF711-7C43-1AA8-904F-0E3DC466359B}"/>
              </a:ext>
            </a:extLst>
          </p:cNvPr>
          <p:cNvSpPr txBox="1"/>
          <p:nvPr/>
        </p:nvSpPr>
        <p:spPr>
          <a:xfrm>
            <a:off x="7271657" y="1369341"/>
            <a:ext cx="4590833" cy="476072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b="1" dirty="0">
                <a:solidFill>
                  <a:srgbClr val="671C34"/>
                </a:solidFill>
                <a:effectLst/>
                <a:latin typeface="Verdana"/>
                <a:ea typeface="Verdana"/>
                <a:cs typeface="Times New Roman"/>
              </a:rPr>
              <a:t>Variación de ocupados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b="1" dirty="0">
                <a:solidFill>
                  <a:srgbClr val="671C34"/>
                </a:solidFill>
                <a:latin typeface="Verdana"/>
                <a:ea typeface="Verdana"/>
                <a:cs typeface="Times New Roman"/>
              </a:rPr>
              <a:t>Abril </a:t>
            </a:r>
            <a:r>
              <a:rPr lang="es-CO" b="1" dirty="0">
                <a:solidFill>
                  <a:srgbClr val="671C34"/>
                </a:solidFill>
                <a:effectLst/>
                <a:latin typeface="Verdana"/>
                <a:ea typeface="Verdana"/>
                <a:cs typeface="Times New Roman"/>
              </a:rPr>
              <a:t>2026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effectLst/>
                <a:latin typeface="Verdana"/>
                <a:ea typeface="Verdana"/>
                <a:cs typeface="Arial"/>
              </a:rPr>
              <a:t>Para el mes de abril de 2026 el número de ocupados alcanzó las 24 millones 277 mil personas, </a:t>
            </a:r>
            <a:r>
              <a:rPr lang="es-CO" sz="1600" b="1" dirty="0">
                <a:latin typeface="Verdana"/>
                <a:ea typeface="Verdana"/>
                <a:cs typeface="Arial"/>
              </a:rPr>
              <a:t>aumentando </a:t>
            </a:r>
            <a:r>
              <a:rPr lang="es-CO" sz="1600" b="1" dirty="0">
                <a:effectLst/>
                <a:latin typeface="Verdana"/>
                <a:ea typeface="Verdana"/>
                <a:cs typeface="Arial"/>
              </a:rPr>
              <a:t>en </a:t>
            </a:r>
            <a:r>
              <a:rPr lang="es-CO" sz="1600" b="1" dirty="0">
                <a:latin typeface="Verdana"/>
                <a:ea typeface="Verdana"/>
                <a:cs typeface="Arial"/>
              </a:rPr>
              <a:t>701 mil </a:t>
            </a:r>
            <a:r>
              <a:rPr lang="es-CO" sz="1600" dirty="0">
                <a:effectLst/>
                <a:latin typeface="Verdana"/>
                <a:ea typeface="Verdana"/>
                <a:cs typeface="Arial"/>
              </a:rPr>
              <a:t>frente al mismo mes de 2025 (en términos porcentuales </a:t>
            </a:r>
            <a:r>
              <a:rPr lang="es-CO" sz="1600" dirty="0">
                <a:latin typeface="Verdana"/>
                <a:ea typeface="Verdana"/>
                <a:cs typeface="Arial"/>
              </a:rPr>
              <a:t>un aumento de</a:t>
            </a:r>
            <a:r>
              <a:rPr lang="es-CO" sz="1600" dirty="0">
                <a:effectLst/>
                <a:latin typeface="Verdana"/>
                <a:ea typeface="Verdana"/>
                <a:cs typeface="Arial"/>
              </a:rPr>
              <a:t> 3%).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Verdana"/>
                <a:ea typeface="Verdana"/>
                <a:cs typeface="Arial"/>
              </a:rPr>
              <a:t>Destaca el aumento en Otras cabeceras con 358 mil ocupados adicionales, 13 ciudades y AM con 258 mil más ocupados, en centros poblados y rural disperso los ocupados aumentaron en 47 mil personas y en las 10 ciudades los ocupados aumentaron en 38 mil.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Verdana"/>
                <a:ea typeface="Verdana"/>
                <a:cs typeface="Arial"/>
              </a:rPr>
              <a:t>Para este periodo en todos los dominios geográficos aumentaron los ocupados.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AF07ACB-2E5D-6E27-0525-AB24A67B560A}"/>
              </a:ext>
            </a:extLst>
          </p:cNvPr>
          <p:cNvSpPr txBox="1"/>
          <p:nvPr/>
        </p:nvSpPr>
        <p:spPr>
          <a:xfrm>
            <a:off x="210621" y="5651985"/>
            <a:ext cx="6987399" cy="10310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13 ciudades y áreas metropolitanas: Bogotá D.C., Medellín A.M., Cali A.M., Barranquilla A.M., Bucaramanga A.M., Manizales A.M., Pereira A.M., Cúcuta A.M., Pasto, Ibagué, Montería, Cartagena y Villavicencio.</a:t>
            </a:r>
            <a:endParaRPr lang="es-CO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Verd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10 ciudades: Tunja, Neiva, Florencia, Riohacha, Popayán, Santa Marta, Valledupar, Armenia, Quibdó y Sincelejo.</a:t>
            </a:r>
          </a:p>
          <a:p>
            <a:pPr>
              <a:defRPr/>
            </a:pPr>
            <a:r>
              <a:rPr lang="es-CO" sz="800" i="1" dirty="0">
                <a:solidFill>
                  <a:prstClr val="black"/>
                </a:solidFill>
                <a:latin typeface="Verdana"/>
                <a:ea typeface="Verdana"/>
              </a:rPr>
              <a:t>Otras cabeceras: son los cascos urbanos de los demás municipios diferentes a las 23 principales ciudades y AM.</a:t>
            </a:r>
            <a:endParaRPr lang="es-CO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defRPr/>
            </a:pPr>
            <a:r>
              <a:rPr lang="es-CO" sz="800" i="1" dirty="0">
                <a:solidFill>
                  <a:prstClr val="black"/>
                </a:solidFill>
                <a:latin typeface="Verdana"/>
                <a:ea typeface="Verdana"/>
              </a:rPr>
              <a:t>Centros poblados y rural disperso: corresponde a la zona rural.</a:t>
            </a:r>
            <a:endParaRPr lang="es-CO" sz="800" i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defRPr/>
            </a:pPr>
            <a:endParaRPr lang="es-CO" sz="1050" i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692112A-70AF-D601-6C7D-28895062DA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893602"/>
              </p:ext>
            </p:extLst>
          </p:nvPr>
        </p:nvGraphicFramePr>
        <p:xfrm>
          <a:off x="456554" y="1963737"/>
          <a:ext cx="6454609" cy="1613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848720" imgH="1962083" progId="Excel.Sheet.12">
                  <p:embed/>
                </p:oleObj>
              </mc:Choice>
              <mc:Fallback>
                <p:oleObj name="Worksheet" r:id="rId3" imgW="7848720" imgH="1962083" progId="Excel.Sheet.12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2692112A-70AF-D601-6C7D-28895062DA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6554" y="1963737"/>
                        <a:ext cx="6454609" cy="16136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7DAE8233-06C2-830F-2AC1-08E894C212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513391"/>
              </p:ext>
            </p:extLst>
          </p:nvPr>
        </p:nvGraphicFramePr>
        <p:xfrm>
          <a:off x="1819058" y="3592439"/>
          <a:ext cx="3729600" cy="2073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19023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571EA07-54A3-3690-836F-B69B1CCD3B30}"/>
              </a:ext>
            </a:extLst>
          </p:cNvPr>
          <p:cNvSpPr txBox="1"/>
          <p:nvPr/>
        </p:nvSpPr>
        <p:spPr>
          <a:xfrm>
            <a:off x="2229397" y="77234"/>
            <a:ext cx="7733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Principales indicadores del mercado laboral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E875C27-F9EE-14B2-90D9-346D0254D2D1}"/>
              </a:ext>
            </a:extLst>
          </p:cNvPr>
          <p:cNvSpPr txBox="1">
            <a:spLocks/>
          </p:cNvSpPr>
          <p:nvPr/>
        </p:nvSpPr>
        <p:spPr>
          <a:xfrm>
            <a:off x="2142466" y="531932"/>
            <a:ext cx="7907068" cy="9236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1800" dirty="0">
                <a:solidFill>
                  <a:srgbClr val="671C34"/>
                </a:solidFill>
                <a:latin typeface="Verdana"/>
                <a:ea typeface="Verdana"/>
              </a:rPr>
              <a:t>Desocupación (TD), Ocupación (TO), Participación (TGP)</a:t>
            </a:r>
          </a:p>
          <a:p>
            <a:r>
              <a:rPr lang="es-CO" sz="1800" dirty="0">
                <a:solidFill>
                  <a:srgbClr val="671C34"/>
                </a:solidFill>
                <a:latin typeface="Verdana"/>
                <a:ea typeface="Verdana"/>
              </a:rPr>
              <a:t>Mujeres y hombres</a:t>
            </a:r>
            <a:endParaRPr lang="es-CO" sz="4000" dirty="0">
              <a:latin typeface="Verdana"/>
              <a:ea typeface="Verdana"/>
            </a:endParaRPr>
          </a:p>
          <a:p>
            <a:r>
              <a:rPr lang="es-CO" sz="1800" dirty="0">
                <a:solidFill>
                  <a:srgbClr val="671C34"/>
                </a:solidFill>
                <a:latin typeface="Verdana"/>
                <a:ea typeface="Verdana"/>
              </a:rPr>
              <a:t>Abril 2026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A4CB89A-DD7A-9B88-B294-A3921FE699B6}"/>
              </a:ext>
            </a:extLst>
          </p:cNvPr>
          <p:cNvSpPr txBox="1"/>
          <p:nvPr/>
        </p:nvSpPr>
        <p:spPr>
          <a:xfrm>
            <a:off x="1405317" y="4765465"/>
            <a:ext cx="9381366" cy="1488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Verdana"/>
                <a:ea typeface="Calibri"/>
                <a:cs typeface="Times New Roman"/>
              </a:rPr>
              <a:t>En abril 2026, l</a:t>
            </a:r>
            <a:r>
              <a:rPr lang="es-CO" sz="1600" dirty="0">
                <a:effectLst/>
                <a:latin typeface="Verdana"/>
                <a:ea typeface="Calibri"/>
                <a:cs typeface="Times New Roman"/>
              </a:rPr>
              <a:t>a tasa de desocupación de las mujeres se ubicó en </a:t>
            </a:r>
            <a:r>
              <a:rPr lang="es-CO" sz="1600" dirty="0">
                <a:latin typeface="Verdana"/>
                <a:ea typeface="Calibri"/>
                <a:cs typeface="Times New Roman"/>
              </a:rPr>
              <a:t>10,9</a:t>
            </a:r>
            <a:r>
              <a:rPr lang="es-CO" sz="1600" dirty="0">
                <a:effectLst/>
                <a:latin typeface="Verdana"/>
                <a:ea typeface="Calibri"/>
                <a:cs typeface="Times New Roman"/>
              </a:rPr>
              <a:t>% mostrando una reducción de 0,3pp frente a abril de 2025 (11,2%),</a:t>
            </a:r>
            <a:r>
              <a:rPr lang="es-CO" sz="1600" b="1" dirty="0">
                <a:effectLst/>
                <a:latin typeface="Verdana"/>
                <a:ea typeface="Calibri"/>
                <a:cs typeface="Times New Roman"/>
              </a:rPr>
              <a:t> </a:t>
            </a:r>
            <a:r>
              <a:rPr lang="es-CO" sz="1600" dirty="0">
                <a:effectLst/>
                <a:latin typeface="Verdana"/>
                <a:ea typeface="Calibri"/>
                <a:cs typeface="Times New Roman"/>
              </a:rPr>
              <a:t>los hombres por su parte presentaron una tasa de desocupación de </a:t>
            </a:r>
            <a:r>
              <a:rPr lang="es-CO" sz="1600" dirty="0">
                <a:latin typeface="Verdana"/>
                <a:ea typeface="Calibri"/>
                <a:cs typeface="Times New Roman"/>
              </a:rPr>
              <a:t>7,1</a:t>
            </a:r>
            <a:r>
              <a:rPr lang="es-CO" sz="1600" dirty="0">
                <a:effectLst/>
                <a:latin typeface="Verdana"/>
                <a:ea typeface="Calibri"/>
                <a:cs typeface="Times New Roman"/>
              </a:rPr>
              <a:t>% con un aumento de 0,1pp.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b="1" dirty="0">
                <a:effectLst/>
                <a:latin typeface="Verdana"/>
                <a:ea typeface="Calibri"/>
                <a:cs typeface="Times New Roman"/>
              </a:rPr>
              <a:t>La brecha de desocupación entre hombres y mujeres se redujo en 0,3pp</a:t>
            </a:r>
            <a:r>
              <a:rPr lang="es-CO" sz="1600" dirty="0">
                <a:effectLst/>
                <a:latin typeface="Verdana"/>
                <a:ea typeface="Calibri"/>
                <a:cs typeface="Times New Roman"/>
              </a:rPr>
              <a:t>, pasando de 4,1pp a 3,8</a:t>
            </a:r>
            <a:r>
              <a:rPr lang="es-CO" sz="1600" dirty="0">
                <a:latin typeface="Verdana"/>
                <a:ea typeface="Calibri"/>
                <a:cs typeface="Times New Roman"/>
              </a:rPr>
              <a:t>pp en abril 2026</a:t>
            </a:r>
            <a:r>
              <a:rPr lang="es-CO" sz="1600" dirty="0">
                <a:effectLst/>
                <a:latin typeface="Verdana"/>
                <a:ea typeface="Calibri"/>
                <a:cs typeface="Times New Roman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F88802-908F-0643-A852-C996FF9EDA5F}"/>
              </a:ext>
            </a:extLst>
          </p:cNvPr>
          <p:cNvSpPr txBox="1"/>
          <p:nvPr/>
        </p:nvSpPr>
        <p:spPr>
          <a:xfrm>
            <a:off x="1856716" y="1495284"/>
            <a:ext cx="171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2025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B82AD7C-F148-87C8-9EE4-D9335202CDDF}"/>
              </a:ext>
            </a:extLst>
          </p:cNvPr>
          <p:cNvSpPr txBox="1"/>
          <p:nvPr/>
        </p:nvSpPr>
        <p:spPr>
          <a:xfrm>
            <a:off x="6684446" y="1495284"/>
            <a:ext cx="171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2026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51F3822-D53D-F1BB-FAD0-8DC29E1235B7}"/>
              </a:ext>
            </a:extLst>
          </p:cNvPr>
          <p:cNvSpPr txBox="1"/>
          <p:nvPr/>
        </p:nvSpPr>
        <p:spPr>
          <a:xfrm>
            <a:off x="10492581" y="6273121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FA88A8E6-7471-C6F8-7CE3-61823EAEB7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7205124"/>
              </p:ext>
            </p:extLst>
          </p:nvPr>
        </p:nvGraphicFramePr>
        <p:xfrm>
          <a:off x="6013049" y="1449654"/>
          <a:ext cx="5012182" cy="3318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615827F7-5F09-462F-945F-D78EB7AD31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6409461"/>
              </p:ext>
            </p:extLst>
          </p:nvPr>
        </p:nvGraphicFramePr>
        <p:xfrm>
          <a:off x="1166769" y="1448068"/>
          <a:ext cx="4987854" cy="3318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09339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CCD7C2D-B744-A587-CD1B-4E0E50C8B3D1}"/>
              </a:ext>
            </a:extLst>
          </p:cNvPr>
          <p:cNvSpPr txBox="1"/>
          <p:nvPr/>
        </p:nvSpPr>
        <p:spPr>
          <a:xfrm>
            <a:off x="7405141" y="1541126"/>
            <a:ext cx="4302178" cy="45708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es-CO" sz="1400" dirty="0">
                <a:latin typeface="Verdana"/>
                <a:ea typeface="Verdana"/>
                <a:cs typeface="Arial"/>
              </a:rPr>
              <a:t>Abril </a:t>
            </a:r>
            <a:r>
              <a:rPr lang="es-CO" sz="1400" dirty="0">
                <a:effectLst/>
                <a:latin typeface="Verdana"/>
                <a:ea typeface="Verdana"/>
                <a:cs typeface="Arial"/>
              </a:rPr>
              <a:t>2026: En el total nacional  aumentan los ocupados en 701 mil personas.</a:t>
            </a: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es-CO" sz="1400" dirty="0">
                <a:effectLst/>
                <a:latin typeface="Verdana"/>
                <a:ea typeface="Verdana"/>
                <a:cs typeface="Arial"/>
              </a:rPr>
              <a:t>Los sectores que lideraron el aumento del empleo fueron:</a:t>
            </a:r>
            <a:endParaRPr lang="es-ES" sz="1400" dirty="0">
              <a:latin typeface="Verdana"/>
              <a:ea typeface="Verdana"/>
              <a:cs typeface="Arial"/>
            </a:endParaRPr>
          </a:p>
          <a:p>
            <a:pPr marL="34290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ES" sz="1400" dirty="0">
                <a:effectLst/>
                <a:latin typeface="Verdana"/>
                <a:ea typeface="Verdana"/>
                <a:cs typeface="Arial"/>
              </a:rPr>
              <a:t>Administración pública y defensa, educación y atención de la salud humana </a:t>
            </a:r>
            <a:r>
              <a:rPr lang="es-ES" sz="1400" dirty="0">
                <a:latin typeface="Verdana"/>
                <a:ea typeface="Verdana"/>
                <a:cs typeface="Arial"/>
              </a:rPr>
              <a:t>con 234 mil ocupados más.</a:t>
            </a:r>
          </a:p>
          <a:p>
            <a:pPr marL="34290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ES" sz="1400" dirty="0">
                <a:latin typeface="Verdana"/>
                <a:ea typeface="Verdana"/>
                <a:cs typeface="Arial"/>
              </a:rPr>
              <a:t>Construcción con 153 mil ocupados más</a:t>
            </a:r>
          </a:p>
          <a:p>
            <a:pPr marL="34290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ES" sz="1400" dirty="0">
                <a:latin typeface="Verdana"/>
                <a:ea typeface="Verdana"/>
                <a:cs typeface="Arial"/>
              </a:rPr>
              <a:t>Actividades artísticas, entretenimiento y recreación con 148 mil ocupados adicionales.</a:t>
            </a: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es-ES" sz="1400" dirty="0">
                <a:effectLst/>
                <a:latin typeface="Verdana"/>
                <a:ea typeface="Verdana"/>
                <a:cs typeface="Arial"/>
              </a:rPr>
              <a:t>Las actividades que más redujeron los ocupados fueron: </a:t>
            </a:r>
            <a:r>
              <a:rPr lang="es-ES" sz="1400" dirty="0">
                <a:latin typeface="Verdana"/>
                <a:ea typeface="Verdana"/>
                <a:cs typeface="Arial"/>
              </a:rPr>
              <a:t>c</a:t>
            </a:r>
            <a:r>
              <a:rPr lang="es-ES" sz="1400" dirty="0">
                <a:effectLst/>
                <a:latin typeface="Verdana"/>
                <a:ea typeface="Verdana"/>
                <a:cs typeface="Arial"/>
              </a:rPr>
              <a:t>omercio y reparación de vehículos </a:t>
            </a:r>
            <a:r>
              <a:rPr lang="es-CO" sz="1400" dirty="0">
                <a:effectLst/>
                <a:latin typeface="Verdana"/>
                <a:ea typeface="Verdana"/>
                <a:cs typeface="Arial"/>
              </a:rPr>
              <a:t>con </a:t>
            </a:r>
            <a:r>
              <a:rPr lang="es-CO" sz="1400" dirty="0">
                <a:latin typeface="Verdana"/>
                <a:ea typeface="Verdana"/>
                <a:cs typeface="Arial"/>
              </a:rPr>
              <a:t>85 </a:t>
            </a:r>
            <a:r>
              <a:rPr lang="es-CO" sz="1400" dirty="0">
                <a:effectLst/>
                <a:latin typeface="Verdana"/>
                <a:ea typeface="Verdana"/>
                <a:cs typeface="Arial"/>
              </a:rPr>
              <a:t>mil menos</a:t>
            </a:r>
            <a:r>
              <a:rPr lang="es-CO" sz="1400" dirty="0">
                <a:latin typeface="Verdana"/>
                <a:ea typeface="Verdana"/>
                <a:cs typeface="Arial"/>
              </a:rPr>
              <a:t>, información y comunicaciones con 32 mil ocupados menos y a</a:t>
            </a:r>
            <a:r>
              <a:rPr lang="es-ES" sz="1400" dirty="0" err="1">
                <a:latin typeface="Verdana"/>
                <a:ea typeface="Verdana"/>
                <a:cs typeface="Arial"/>
              </a:rPr>
              <a:t>ctividades</a:t>
            </a:r>
            <a:r>
              <a:rPr lang="es-ES" sz="1400" dirty="0">
                <a:latin typeface="Verdana"/>
                <a:ea typeface="Verdana"/>
                <a:cs typeface="Arial"/>
              </a:rPr>
              <a:t> financieras y de seguros </a:t>
            </a:r>
            <a:r>
              <a:rPr lang="es-CO" sz="1400" dirty="0">
                <a:latin typeface="Verdana"/>
                <a:ea typeface="Verdana"/>
                <a:cs typeface="Arial"/>
              </a:rPr>
              <a:t>con 26 mil menos.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6AAF9B9-B199-CD87-BB01-A845AF8668DD}"/>
              </a:ext>
            </a:extLst>
          </p:cNvPr>
          <p:cNvSpPr txBox="1"/>
          <p:nvPr/>
        </p:nvSpPr>
        <p:spPr>
          <a:xfrm>
            <a:off x="1722966" y="312139"/>
            <a:ext cx="7733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4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Principales indicadores del mercado laboral</a:t>
            </a:r>
          </a:p>
          <a:p>
            <a:pPr algn="ctr"/>
            <a:r>
              <a:rPr lang="es-CO" sz="1600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Variación de ocupados por actividad económica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81C0627-FED9-2B01-482A-4EE67C0D059E}"/>
              </a:ext>
            </a:extLst>
          </p:cNvPr>
          <p:cNvSpPr txBox="1"/>
          <p:nvPr/>
        </p:nvSpPr>
        <p:spPr>
          <a:xfrm>
            <a:off x="348859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9EA956-480E-FDBB-7FD3-52361A2D5930}"/>
              </a:ext>
            </a:extLst>
          </p:cNvPr>
          <p:cNvSpPr txBox="1">
            <a:spLocks/>
          </p:cNvSpPr>
          <p:nvPr/>
        </p:nvSpPr>
        <p:spPr>
          <a:xfrm>
            <a:off x="295568" y="1582070"/>
            <a:ext cx="4821299" cy="553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6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Ocupados según actividad económica</a:t>
            </a:r>
          </a:p>
          <a:p>
            <a:pPr algn="l"/>
            <a:r>
              <a:rPr lang="es-CO" sz="1400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Cifras en miles</a:t>
            </a:r>
            <a:endParaRPr lang="es-CO" sz="1600">
              <a:solidFill>
                <a:srgbClr val="671C34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2F41B392-8F2B-9823-138E-D983318AE6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65740"/>
              </p:ext>
            </p:extLst>
          </p:nvPr>
        </p:nvGraphicFramePr>
        <p:xfrm>
          <a:off x="387864" y="2170143"/>
          <a:ext cx="6750873" cy="3158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553160" imgH="3533908" progId="Excel.Sheet.12">
                  <p:embed/>
                </p:oleObj>
              </mc:Choice>
              <mc:Fallback>
                <p:oleObj name="Worksheet" r:id="rId2" imgW="7553160" imgH="3533908" progId="Excel.Sheet.12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2F41B392-8F2B-9823-138E-D983318AE6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7864" y="2170143"/>
                        <a:ext cx="6750873" cy="3158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5045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2104C-FBBD-E0ED-FD2E-C6D6193B5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D3D1E78-E4C8-4E47-4C1D-D441E4B719B9}"/>
              </a:ext>
            </a:extLst>
          </p:cNvPr>
          <p:cNvSpPr txBox="1"/>
          <p:nvPr/>
        </p:nvSpPr>
        <p:spPr>
          <a:xfrm>
            <a:off x="7134589" y="2338162"/>
            <a:ext cx="4609443" cy="33545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es-CO" sz="1500" dirty="0">
                <a:latin typeface="Verdana"/>
                <a:ea typeface="Verdana"/>
                <a:cs typeface="Arial"/>
              </a:rPr>
              <a:t>En cuanto a los ocupados por posición ocupacional: obrero, empleado particular lidera la generación con 501 mil, seguido por empleado domestico con 144 mil, trabajador por cuenta propia con 115 mil, patrón o empleador con 33 mil y jornalero o peón con 6 mil ocupados adicionales.</a:t>
            </a: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es-ES" sz="1500" dirty="0">
                <a:latin typeface="Verdana"/>
                <a:ea typeface="Verdana"/>
                <a:cs typeface="Arial"/>
              </a:rPr>
              <a:t>Las mayores reducciones en los ocupados por posición ocupacional la presentaron: obrero, empleado del gobierno con la mayor reducción de los ocupados con 44 mil, seguido por trabajador familiar sin remuneración con 66 mil ocupados menos.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EC0CD98-7063-56F6-31F5-2FD2C4DF8E34}"/>
              </a:ext>
            </a:extLst>
          </p:cNvPr>
          <p:cNvSpPr txBox="1"/>
          <p:nvPr/>
        </p:nvSpPr>
        <p:spPr>
          <a:xfrm>
            <a:off x="1722966" y="312139"/>
            <a:ext cx="7733206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s-CO" sz="24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Principales indicadores del mercado laboral</a:t>
            </a:r>
          </a:p>
          <a:p>
            <a:pPr algn="ctr"/>
            <a:r>
              <a:rPr lang="es-CO" sz="1600">
                <a:solidFill>
                  <a:srgbClr val="671C34"/>
                </a:solidFill>
                <a:latin typeface="Verdana"/>
                <a:ea typeface="Verdana"/>
              </a:rPr>
              <a:t>Variación de ocupados por posición ocupacional</a:t>
            </a:r>
            <a:endParaRPr lang="es-CO" sz="1600">
              <a:solidFill>
                <a:srgbClr val="671C3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931F1A9-D04C-FD2C-D737-84E2032594E5}"/>
              </a:ext>
            </a:extLst>
          </p:cNvPr>
          <p:cNvSpPr txBox="1"/>
          <p:nvPr/>
        </p:nvSpPr>
        <p:spPr>
          <a:xfrm>
            <a:off x="348859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05E908B-DD3D-6C52-4180-E482CBD6460F}"/>
              </a:ext>
            </a:extLst>
          </p:cNvPr>
          <p:cNvSpPr txBox="1">
            <a:spLocks/>
          </p:cNvSpPr>
          <p:nvPr/>
        </p:nvSpPr>
        <p:spPr>
          <a:xfrm>
            <a:off x="295568" y="1822700"/>
            <a:ext cx="4821299" cy="553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6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Ocupados según posición ocupacional</a:t>
            </a:r>
          </a:p>
          <a:p>
            <a:pPr algn="l"/>
            <a:r>
              <a:rPr lang="es-CO" sz="1400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Cifras en miles</a:t>
            </a:r>
            <a:endParaRPr lang="es-CO" sz="1600">
              <a:solidFill>
                <a:srgbClr val="671C34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015F362-0A92-6F4B-90B5-25A7508027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8653792"/>
              </p:ext>
            </p:extLst>
          </p:nvPr>
        </p:nvGraphicFramePr>
        <p:xfrm>
          <a:off x="447968" y="2675358"/>
          <a:ext cx="6229350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229440" imgH="2190843" progId="Excel.Sheet.12">
                  <p:embed/>
                </p:oleObj>
              </mc:Choice>
              <mc:Fallback>
                <p:oleObj name="Worksheet" r:id="rId2" imgW="6229440" imgH="2190843" progId="Excel.Sheet.12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B015F362-0A92-6F4B-90B5-25A7508027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7968" y="2675358"/>
                        <a:ext cx="6229350" cy="219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2722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10EDC-A4FD-03BD-9C4A-E012435A5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CC9B22E1-1977-001E-162D-CD09AB8894C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DE0FDF6A-9F19-A23E-38F0-45172C31EC8F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C28F35CB-0B07-7CC5-C2B4-CD9CDE10A34D}"/>
                </a:ext>
              </a:extLst>
            </p:cNvPr>
            <p:cNvSpPr/>
            <p:nvPr/>
          </p:nvSpPr>
          <p:spPr>
            <a:xfrm>
              <a:off x="0" y="894425"/>
              <a:ext cx="12192000" cy="5069150"/>
            </a:xfrm>
            <a:prstGeom prst="rect">
              <a:avLst/>
            </a:prstGeom>
            <a:solidFill>
              <a:srgbClr val="671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2D105A7-7AF5-94C5-4180-1CE691E6B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7024"/>
            <a:ext cx="10515599" cy="1400175"/>
          </a:xfrm>
        </p:spPr>
        <p:txBody>
          <a:bodyPr>
            <a:no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  <a:latin typeface="Verdana"/>
                <a:ea typeface="Verdana"/>
              </a:rPr>
              <a:t>Principales Indicadores del Mercado Laboral</a:t>
            </a:r>
            <a:br>
              <a:rPr lang="es-ES" sz="3200" dirty="0"/>
            </a:br>
            <a:br>
              <a:rPr lang="es-ES" sz="3200" dirty="0"/>
            </a:br>
            <a:br>
              <a:rPr lang="es-ES" sz="3200" dirty="0"/>
            </a:br>
            <a:r>
              <a:rPr lang="es-ES" sz="3200" dirty="0">
                <a:solidFill>
                  <a:schemeClr val="bg1"/>
                </a:solidFill>
                <a:latin typeface="Verdana"/>
                <a:ea typeface="Verdana"/>
              </a:rPr>
              <a:t>trimestre móvil feb – abr 2026</a:t>
            </a:r>
            <a:br>
              <a:rPr lang="es-ES" sz="3200" dirty="0"/>
            </a:br>
            <a:br>
              <a:rPr lang="es-CO" sz="3600" dirty="0"/>
            </a:br>
            <a:br>
              <a:rPr lang="es-CO" sz="3600" dirty="0"/>
            </a:br>
            <a:r>
              <a:rPr lang="es-ES" sz="1600" dirty="0">
                <a:solidFill>
                  <a:schemeClr val="bg1"/>
                </a:solidFill>
                <a:latin typeface="Verdana"/>
                <a:ea typeface="Verdana"/>
              </a:rPr>
              <a:t>Dirección de Generación y Protección de Empleo y Subsidio Familiar</a:t>
            </a:r>
            <a:br>
              <a:rPr lang="es-ES" sz="1600" dirty="0"/>
            </a:br>
            <a:r>
              <a:rPr lang="es-ES" sz="1600" b="0" dirty="0">
                <a:solidFill>
                  <a:schemeClr val="bg1"/>
                </a:solidFill>
                <a:latin typeface="Verdana"/>
                <a:ea typeface="Verdana"/>
              </a:rPr>
              <a:t>Subdirección de Análisis, Monitoreo y Prospectiva Laboral – Observatorio Laboral</a:t>
            </a:r>
            <a:endParaRPr lang="es-CO" sz="1600" b="0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68BC53-0AC3-B1EB-4E56-16446844E8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90" t="92921" r="26529" b="-2444"/>
          <a:stretch/>
        </p:blipFill>
        <p:spPr>
          <a:xfrm>
            <a:off x="5603286" y="6378217"/>
            <a:ext cx="1003177" cy="17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32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C825B98-97B0-250A-5F62-BB77EB0E2CE1}"/>
              </a:ext>
            </a:extLst>
          </p:cNvPr>
          <p:cNvSpPr txBox="1"/>
          <p:nvPr/>
        </p:nvSpPr>
        <p:spPr>
          <a:xfrm>
            <a:off x="5971912" y="4479262"/>
            <a:ext cx="5911251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CO" sz="1600" dirty="0">
                <a:latin typeface="Verdana"/>
                <a:ea typeface="Verdana"/>
              </a:rPr>
              <a:t>Para el trimestre </a:t>
            </a:r>
            <a:r>
              <a:rPr lang="es-CO" sz="1600" b="1" dirty="0">
                <a:latin typeface="Verdana"/>
                <a:ea typeface="Verdana"/>
              </a:rPr>
              <a:t>feb – abr 26</a:t>
            </a:r>
            <a:r>
              <a:rPr lang="es-CO" sz="1600" dirty="0">
                <a:latin typeface="Verdana"/>
                <a:ea typeface="Verdana"/>
              </a:rPr>
              <a:t>, </a:t>
            </a:r>
            <a:r>
              <a:rPr lang="es-ES" sz="1600" dirty="0">
                <a:latin typeface="Verdana"/>
                <a:ea typeface="Verdana"/>
              </a:rPr>
              <a:t>en 17 de las 23 ciudades la tasa de desocupación se redujo.</a:t>
            </a:r>
          </a:p>
          <a:p>
            <a:pPr algn="just"/>
            <a:endParaRPr lang="es-ES" sz="1600" dirty="0">
              <a:latin typeface="Verdana"/>
              <a:ea typeface="Verdana"/>
            </a:endParaRPr>
          </a:p>
          <a:p>
            <a:pPr algn="just"/>
            <a:r>
              <a:rPr lang="es-ES" sz="1600" dirty="0">
                <a:latin typeface="Verdana"/>
                <a:ea typeface="Verdana"/>
              </a:rPr>
              <a:t>Cartagena (+3,5pp) destaca por ser la ciudad con mayor aumento de la tasa de desocupación frente a feb – abr 25.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41B98EE-2F1B-3ED4-42EB-0CA898BB220E}"/>
              </a:ext>
            </a:extLst>
          </p:cNvPr>
          <p:cNvSpPr txBox="1"/>
          <p:nvPr/>
        </p:nvSpPr>
        <p:spPr>
          <a:xfrm>
            <a:off x="8962944" y="1635532"/>
            <a:ext cx="2920219" cy="529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CO" sz="1400" b="1">
                <a:solidFill>
                  <a:srgbClr val="681D3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Top 5 ciudades con Tasa de Desocupación más </a:t>
            </a:r>
            <a:r>
              <a:rPr lang="es-CO" sz="1400" b="1">
                <a:solidFill>
                  <a:srgbClr val="681D3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bajas</a:t>
            </a:r>
            <a:endParaRPr lang="es-CO" sz="140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A7D9FDD1-904B-506A-5296-1CDE1073F1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722616"/>
              </p:ext>
            </p:extLst>
          </p:nvPr>
        </p:nvGraphicFramePr>
        <p:xfrm>
          <a:off x="6162157" y="2344937"/>
          <a:ext cx="2419868" cy="1695488"/>
        </p:xfrm>
        <a:graphic>
          <a:graphicData uri="http://schemas.openxmlformats.org/drawingml/2006/table">
            <a:tbl>
              <a:tblPr/>
              <a:tblGrid>
                <a:gridCol w="1003300">
                  <a:extLst>
                    <a:ext uri="{9D8B030D-6E8A-4147-A177-3AD203B41FA5}">
                      <a16:colId xmlns:a16="http://schemas.microsoft.com/office/drawing/2014/main" val="3094888099"/>
                    </a:ext>
                  </a:extLst>
                </a:gridCol>
                <a:gridCol w="1416568">
                  <a:extLst>
                    <a:ext uri="{9D8B030D-6E8A-4147-A177-3AD203B41FA5}">
                      <a16:colId xmlns:a16="http://schemas.microsoft.com/office/drawing/2014/main" val="2134100508"/>
                    </a:ext>
                  </a:extLst>
                </a:gridCol>
              </a:tblGrid>
              <a:tr h="22810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Ciudades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TD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73795"/>
                  </a:ext>
                </a:extLst>
              </a:tr>
              <a:tr h="28746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Feb - Abr2026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74378"/>
                  </a:ext>
                </a:extLst>
              </a:tr>
              <a:tr h="2359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Quibdó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25,1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002645"/>
                  </a:ext>
                </a:extLst>
              </a:tr>
              <a:tr h="2359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Cartagena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602383"/>
                  </a:ext>
                </a:extLst>
              </a:tr>
              <a:tr h="2359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Riohacha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767421"/>
                  </a:ext>
                </a:extLst>
              </a:tr>
              <a:tr h="2359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Santa Marta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103332"/>
                  </a:ext>
                </a:extLst>
              </a:tr>
              <a:tr h="2359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Tunja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4499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E5C0640-E4FB-B607-960C-44AB5D708C4D}"/>
              </a:ext>
            </a:extLst>
          </p:cNvPr>
          <p:cNvSpPr txBox="1"/>
          <p:nvPr/>
        </p:nvSpPr>
        <p:spPr>
          <a:xfrm>
            <a:off x="5862510" y="1635532"/>
            <a:ext cx="2920219" cy="529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CO" sz="1400" b="1">
                <a:solidFill>
                  <a:srgbClr val="681D3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Top 5 ciudades con Tasa de Desocupación más altas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FDA1D1B-82E8-D44D-4C46-5DFA0B1D9432}"/>
              </a:ext>
            </a:extLst>
          </p:cNvPr>
          <p:cNvSpPr txBox="1"/>
          <p:nvPr/>
        </p:nvSpPr>
        <p:spPr>
          <a:xfrm>
            <a:off x="2176498" y="80253"/>
            <a:ext cx="7839005" cy="73866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CO" sz="2400" b="1">
                <a:solidFill>
                  <a:srgbClr val="671C34"/>
                </a:solidFill>
                <a:latin typeface="Verdana"/>
                <a:ea typeface="Verdana"/>
              </a:rPr>
              <a:t>Principales indicadores del mercado laboral </a:t>
            </a:r>
          </a:p>
          <a:p>
            <a:pPr algn="ctr"/>
            <a:r>
              <a:rPr lang="es-CO" b="1">
                <a:solidFill>
                  <a:srgbClr val="671C34"/>
                </a:solidFill>
                <a:latin typeface="Verdana"/>
                <a:ea typeface="Verdana"/>
              </a:rPr>
              <a:t>Tasa de desocupación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04CEC04-FE89-5383-F12D-0E5B9127AC16}"/>
              </a:ext>
            </a:extLst>
          </p:cNvPr>
          <p:cNvSpPr txBox="1"/>
          <p:nvPr/>
        </p:nvSpPr>
        <p:spPr>
          <a:xfrm>
            <a:off x="348859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EFACE77F-16AF-B2A2-850A-FC8A994D3C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37585"/>
              </p:ext>
            </p:extLst>
          </p:nvPr>
        </p:nvGraphicFramePr>
        <p:xfrm>
          <a:off x="8943674" y="2344937"/>
          <a:ext cx="2939489" cy="1695488"/>
        </p:xfrm>
        <a:graphic>
          <a:graphicData uri="http://schemas.openxmlformats.org/drawingml/2006/table">
            <a:tbl>
              <a:tblPr/>
              <a:tblGrid>
                <a:gridCol w="1522921">
                  <a:extLst>
                    <a:ext uri="{9D8B030D-6E8A-4147-A177-3AD203B41FA5}">
                      <a16:colId xmlns:a16="http://schemas.microsoft.com/office/drawing/2014/main" val="3094888099"/>
                    </a:ext>
                  </a:extLst>
                </a:gridCol>
                <a:gridCol w="1416568">
                  <a:extLst>
                    <a:ext uri="{9D8B030D-6E8A-4147-A177-3AD203B41FA5}">
                      <a16:colId xmlns:a16="http://schemas.microsoft.com/office/drawing/2014/main" val="2134100508"/>
                    </a:ext>
                  </a:extLst>
                </a:gridCol>
              </a:tblGrid>
              <a:tr h="22810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Ciudades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TD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73795"/>
                  </a:ext>
                </a:extLst>
              </a:tr>
              <a:tr h="28746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Feb - Abr2026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74378"/>
                  </a:ext>
                </a:extLst>
              </a:tr>
              <a:tr h="2359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Villavicencio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002645"/>
                  </a:ext>
                </a:extLst>
              </a:tr>
              <a:tr h="2359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Pereira A.M.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602383"/>
                  </a:ext>
                </a:extLst>
              </a:tr>
              <a:tr h="2359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Bucaramanga A.M.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767421"/>
                  </a:ext>
                </a:extLst>
              </a:tr>
              <a:tr h="2359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Neiva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103332"/>
                  </a:ext>
                </a:extLst>
              </a:tr>
              <a:tr h="2359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Bogotá D.C.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4499"/>
                  </a:ext>
                </a:extLst>
              </a:tr>
            </a:tbl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32A5F78-2968-C3FB-433C-273B302D6C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162398"/>
              </p:ext>
            </p:extLst>
          </p:nvPr>
        </p:nvGraphicFramePr>
        <p:xfrm>
          <a:off x="504863" y="885875"/>
          <a:ext cx="5105400" cy="524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105520" imgH="5248168" progId="Excel.Sheet.12">
                  <p:embed/>
                </p:oleObj>
              </mc:Choice>
              <mc:Fallback>
                <p:oleObj name="Worksheet" r:id="rId2" imgW="5105520" imgH="5248168" progId="Excel.Sheet.12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F32A5F78-2968-C3FB-433C-273B302D6C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4863" y="885875"/>
                        <a:ext cx="5105400" cy="5248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9059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4E007EF-265B-C24D-8110-B85C589F0538}"/>
              </a:ext>
            </a:extLst>
          </p:cNvPr>
          <p:cNvSpPr txBox="1"/>
          <p:nvPr/>
        </p:nvSpPr>
        <p:spPr>
          <a:xfrm>
            <a:off x="2229397" y="300280"/>
            <a:ext cx="7733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Principales indicadores del mercado laboral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69FBD6E-83E3-FB42-DBC5-DCCF1763E645}"/>
              </a:ext>
            </a:extLst>
          </p:cNvPr>
          <p:cNvSpPr txBox="1"/>
          <p:nvPr/>
        </p:nvSpPr>
        <p:spPr>
          <a:xfrm>
            <a:off x="348859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D0FCAC7-A967-BE77-2A18-25E1B653D934}"/>
              </a:ext>
            </a:extLst>
          </p:cNvPr>
          <p:cNvSpPr txBox="1"/>
          <p:nvPr/>
        </p:nvSpPr>
        <p:spPr>
          <a:xfrm>
            <a:off x="2954305" y="855452"/>
            <a:ext cx="6301340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s-CO" sz="2000">
                <a:solidFill>
                  <a:srgbClr val="671C34"/>
                </a:solidFill>
                <a:latin typeface="Verdana"/>
                <a:ea typeface="Verdana"/>
              </a:rPr>
              <a:t>Ranking de ciudades por variación de ocupados</a:t>
            </a:r>
          </a:p>
          <a:p>
            <a:pPr algn="ctr"/>
            <a:r>
              <a:rPr lang="es-CO" sz="1600">
                <a:solidFill>
                  <a:srgbClr val="671C34"/>
                </a:solidFill>
                <a:latin typeface="Verdana"/>
                <a:ea typeface="Verdana"/>
              </a:rPr>
              <a:t>Cifras en miles</a:t>
            </a:r>
            <a:endParaRPr lang="es-CO" sz="2000">
              <a:solidFill>
                <a:srgbClr val="671C3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A7308B6-AB16-A6D1-1D13-16FD5782E889}"/>
              </a:ext>
            </a:extLst>
          </p:cNvPr>
          <p:cNvSpPr txBox="1"/>
          <p:nvPr/>
        </p:nvSpPr>
        <p:spPr>
          <a:xfrm>
            <a:off x="2585006" y="4557948"/>
            <a:ext cx="7039937" cy="17179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ctr"/>
            <a:r>
              <a:rPr lang="es-CO" sz="1600" dirty="0">
                <a:latin typeface="Verdana"/>
                <a:ea typeface="Verdana"/>
                <a:cs typeface="Arial"/>
              </a:rPr>
              <a:t>Bogotá D.C., Cali A.M., Cúcuta A.M., Manizales A.M. y Valledupar </a:t>
            </a:r>
            <a:r>
              <a:rPr lang="es-ES" sz="1600" dirty="0">
                <a:latin typeface="Verdana"/>
                <a:ea typeface="Verdana"/>
                <a:cs typeface="Arial"/>
              </a:rPr>
              <a:t>generaron 150 mil empleos entre feb – abr 25 y feb – abr 26.</a:t>
            </a:r>
            <a:endParaRPr lang="es-CO" sz="1600" dirty="0">
              <a:latin typeface="Verdana"/>
              <a:ea typeface="Verdana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600" dirty="0"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latin typeface="Verdana"/>
                <a:ea typeface="Verdana"/>
                <a:cs typeface="Arial"/>
              </a:rPr>
              <a:t>Las ciudades de Cartagena, Pereira A.M. y Santa Marta presentaron reducción de la población ocupada sumando 21 mil personas.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0120CE8-B0EF-7ED3-D0C3-0C75D957ACC6}"/>
              </a:ext>
            </a:extLst>
          </p:cNvPr>
          <p:cNvSpPr txBox="1"/>
          <p:nvPr/>
        </p:nvSpPr>
        <p:spPr>
          <a:xfrm>
            <a:off x="1013076" y="1770741"/>
            <a:ext cx="4720531" cy="529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CO" sz="1400" b="1">
                <a:solidFill>
                  <a:srgbClr val="681D3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Top 5 ciudades mayor aumento de los ocupados</a:t>
            </a:r>
            <a:endParaRPr lang="es-CO" sz="140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087DE32-E3F0-E055-2DA4-DE6CE116E4A4}"/>
              </a:ext>
            </a:extLst>
          </p:cNvPr>
          <p:cNvSpPr txBox="1"/>
          <p:nvPr/>
        </p:nvSpPr>
        <p:spPr>
          <a:xfrm>
            <a:off x="6575095" y="1768084"/>
            <a:ext cx="4720531" cy="300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CO" sz="1400" b="1" dirty="0">
                <a:solidFill>
                  <a:srgbClr val="681D3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Top ciudades con reducción de los ocupados</a:t>
            </a:r>
            <a:endParaRPr lang="es-CO" sz="14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B6D5F862-51A3-1F35-52AA-18AE0A7B8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6498"/>
              </p:ext>
            </p:extLst>
          </p:nvPr>
        </p:nvGraphicFramePr>
        <p:xfrm>
          <a:off x="1494166" y="2326810"/>
          <a:ext cx="3885554" cy="1875656"/>
        </p:xfrm>
        <a:graphic>
          <a:graphicData uri="http://schemas.openxmlformats.org/drawingml/2006/table">
            <a:tbl>
              <a:tblPr/>
              <a:tblGrid>
                <a:gridCol w="1942777">
                  <a:extLst>
                    <a:ext uri="{9D8B030D-6E8A-4147-A177-3AD203B41FA5}">
                      <a16:colId xmlns:a16="http://schemas.microsoft.com/office/drawing/2014/main" val="1584637722"/>
                    </a:ext>
                  </a:extLst>
                </a:gridCol>
                <a:gridCol w="1942777">
                  <a:extLst>
                    <a:ext uri="{9D8B030D-6E8A-4147-A177-3AD203B41FA5}">
                      <a16:colId xmlns:a16="http://schemas.microsoft.com/office/drawing/2014/main" val="3611087157"/>
                    </a:ext>
                  </a:extLst>
                </a:gridCol>
              </a:tblGrid>
              <a:tr h="234457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Ciudades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Población ocupada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202839"/>
                  </a:ext>
                </a:extLst>
              </a:tr>
              <a:tr h="23445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Feb - Abr2026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244449"/>
                  </a:ext>
                </a:extLst>
              </a:tr>
              <a:tr h="234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Bogotá D.C.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007597"/>
                  </a:ext>
                </a:extLst>
              </a:tr>
              <a:tr h="23445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Cali A.M.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664261"/>
                  </a:ext>
                </a:extLst>
              </a:tr>
              <a:tr h="23445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Cúcuta A.M.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033720"/>
                  </a:ext>
                </a:extLst>
              </a:tr>
              <a:tr h="23445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Manizales A.M.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345026"/>
                  </a:ext>
                </a:extLst>
              </a:tr>
              <a:tr h="23445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Valledupar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651509"/>
                  </a:ext>
                </a:extLst>
              </a:tr>
              <a:tr h="234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109517"/>
                  </a:ext>
                </a:extLst>
              </a:tr>
            </a:tbl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929DCA1E-0324-2A5E-A094-105BA0E4E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262330"/>
              </p:ext>
            </p:extLst>
          </p:nvPr>
        </p:nvGraphicFramePr>
        <p:xfrm>
          <a:off x="6992583" y="2295064"/>
          <a:ext cx="3885554" cy="1406742"/>
        </p:xfrm>
        <a:graphic>
          <a:graphicData uri="http://schemas.openxmlformats.org/drawingml/2006/table">
            <a:tbl>
              <a:tblPr/>
              <a:tblGrid>
                <a:gridCol w="1942777">
                  <a:extLst>
                    <a:ext uri="{9D8B030D-6E8A-4147-A177-3AD203B41FA5}">
                      <a16:colId xmlns:a16="http://schemas.microsoft.com/office/drawing/2014/main" val="1584637722"/>
                    </a:ext>
                  </a:extLst>
                </a:gridCol>
                <a:gridCol w="1942777">
                  <a:extLst>
                    <a:ext uri="{9D8B030D-6E8A-4147-A177-3AD203B41FA5}">
                      <a16:colId xmlns:a16="http://schemas.microsoft.com/office/drawing/2014/main" val="3611087157"/>
                    </a:ext>
                  </a:extLst>
                </a:gridCol>
              </a:tblGrid>
              <a:tr h="234457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Ciudades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Población ocupada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202839"/>
                  </a:ext>
                </a:extLst>
              </a:tr>
              <a:tr h="23445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Feb - Abr2026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3C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244449"/>
                  </a:ext>
                </a:extLst>
              </a:tr>
              <a:tr h="234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Cartagena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007597"/>
                  </a:ext>
                </a:extLst>
              </a:tr>
              <a:tr h="234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Pereira A.M.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664261"/>
                  </a:ext>
                </a:extLst>
              </a:tr>
              <a:tr h="234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Santa Marta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033720"/>
                  </a:ext>
                </a:extLst>
              </a:tr>
              <a:tr h="234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109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5525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257C9AE-7E5A-FB1A-F8A8-00F41CBA406D}"/>
              </a:ext>
            </a:extLst>
          </p:cNvPr>
          <p:cNvSpPr txBox="1"/>
          <p:nvPr/>
        </p:nvSpPr>
        <p:spPr>
          <a:xfrm>
            <a:off x="2020205" y="351762"/>
            <a:ext cx="8151590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s-CO" sz="2400" b="1" dirty="0">
                <a:solidFill>
                  <a:srgbClr val="671C34"/>
                </a:solidFill>
                <a:latin typeface="Verdana"/>
                <a:ea typeface="Verdana"/>
              </a:rPr>
              <a:t>Tasa de desocupación 23 ciudades principales</a:t>
            </a:r>
          </a:p>
          <a:p>
            <a:pPr algn="ctr"/>
            <a:r>
              <a:rPr lang="es-CO" sz="1600" dirty="0">
                <a:solidFill>
                  <a:srgbClr val="671C34"/>
                </a:solidFill>
                <a:latin typeface="Verdana"/>
                <a:ea typeface="Verdana"/>
              </a:rPr>
              <a:t>Trimestre móvil Feb – Abr 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CE8E4B3-6C69-8A18-5154-515E0C561075}"/>
              </a:ext>
            </a:extLst>
          </p:cNvPr>
          <p:cNvSpPr txBox="1"/>
          <p:nvPr/>
        </p:nvSpPr>
        <p:spPr>
          <a:xfrm>
            <a:off x="348859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432A2BD9-B483-42FB-9A78-1F68323B76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6386701"/>
              </p:ext>
            </p:extLst>
          </p:nvPr>
        </p:nvGraphicFramePr>
        <p:xfrm>
          <a:off x="367393" y="1105862"/>
          <a:ext cx="11457214" cy="464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14414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18202F7-FBC4-CA5C-9B3B-34E523B90527}"/>
              </a:ext>
            </a:extLst>
          </p:cNvPr>
          <p:cNvSpPr txBox="1"/>
          <p:nvPr/>
        </p:nvSpPr>
        <p:spPr>
          <a:xfrm>
            <a:off x="2296723" y="250248"/>
            <a:ext cx="75985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671C34"/>
                </a:solidFill>
                <a:latin typeface="Verdana"/>
                <a:ea typeface="Verdana"/>
              </a:rPr>
              <a:t>Proporción de población ocupada informal </a:t>
            </a:r>
          </a:p>
          <a:p>
            <a:pPr algn="ctr"/>
            <a:r>
              <a:rPr lang="es-ES" sz="2400" b="1" dirty="0">
                <a:solidFill>
                  <a:srgbClr val="671C34"/>
                </a:solidFill>
                <a:latin typeface="Verdana"/>
                <a:ea typeface="Verdana"/>
              </a:rPr>
              <a:t>por ciudades</a:t>
            </a:r>
          </a:p>
          <a:p>
            <a:pPr algn="ctr"/>
            <a:r>
              <a:rPr lang="es-CO" sz="1600" dirty="0">
                <a:solidFill>
                  <a:srgbClr val="671C34"/>
                </a:solidFill>
                <a:latin typeface="Verdana"/>
                <a:ea typeface="Verdana"/>
              </a:rPr>
              <a:t>Trimestre móvil Feb – Abr 26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773FE37-0F19-2D81-081D-20165CF0C3EB}"/>
              </a:ext>
            </a:extLst>
          </p:cNvPr>
          <p:cNvSpPr txBox="1"/>
          <p:nvPr/>
        </p:nvSpPr>
        <p:spPr>
          <a:xfrm>
            <a:off x="348859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140583E3-8C31-A515-1757-C10C9C2BC2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157079"/>
              </p:ext>
            </p:extLst>
          </p:nvPr>
        </p:nvGraphicFramePr>
        <p:xfrm>
          <a:off x="348859" y="1200669"/>
          <a:ext cx="11443091" cy="4990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29569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F2910F2-A70E-9E86-5C9A-B64A51E0EFE4}"/>
              </a:ext>
            </a:extLst>
          </p:cNvPr>
          <p:cNvSpPr txBox="1"/>
          <p:nvPr/>
        </p:nvSpPr>
        <p:spPr>
          <a:xfrm>
            <a:off x="348859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8C7BA7D-8240-F21E-27D6-E71215976468}"/>
              </a:ext>
            </a:extLst>
          </p:cNvPr>
          <p:cNvSpPr txBox="1"/>
          <p:nvPr/>
        </p:nvSpPr>
        <p:spPr>
          <a:xfrm>
            <a:off x="2486679" y="351762"/>
            <a:ext cx="7218643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s-ES" sz="2400" b="1" dirty="0">
                <a:solidFill>
                  <a:srgbClr val="671C34"/>
                </a:solidFill>
                <a:latin typeface="Verdana"/>
                <a:ea typeface="Verdana"/>
              </a:rPr>
              <a:t>Proporción de informalidad por ciudades</a:t>
            </a:r>
          </a:p>
          <a:p>
            <a:pPr algn="ctr"/>
            <a:r>
              <a:rPr lang="es-CO" sz="1600" dirty="0">
                <a:solidFill>
                  <a:srgbClr val="671C34"/>
                </a:solidFill>
                <a:latin typeface="Verdana"/>
                <a:ea typeface="Verdana"/>
              </a:rPr>
              <a:t>Trimestre móvil Feb – Abr 26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D3445B1-51F8-745F-FCA7-1DCF35B4A3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0622877"/>
              </p:ext>
            </p:extLst>
          </p:nvPr>
        </p:nvGraphicFramePr>
        <p:xfrm>
          <a:off x="618066" y="1059648"/>
          <a:ext cx="10955867" cy="510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6238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AF6E085-175B-D348-B9DF-BFCE36EB8875}"/>
              </a:ext>
            </a:extLst>
          </p:cNvPr>
          <p:cNvSpPr txBox="1"/>
          <p:nvPr/>
        </p:nvSpPr>
        <p:spPr>
          <a:xfrm>
            <a:off x="348859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C75CA1E-3D95-4294-0F93-2210EB96ACA9}"/>
              </a:ext>
            </a:extLst>
          </p:cNvPr>
          <p:cNvSpPr txBox="1"/>
          <p:nvPr/>
        </p:nvSpPr>
        <p:spPr>
          <a:xfrm>
            <a:off x="3646457" y="351762"/>
            <a:ext cx="4899098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s-CO" sz="2400" b="1" dirty="0">
                <a:solidFill>
                  <a:srgbClr val="671C34"/>
                </a:solidFill>
                <a:latin typeface="Verdana"/>
                <a:ea typeface="Verdana"/>
              </a:rPr>
              <a:t>Proporción de informalidad</a:t>
            </a:r>
          </a:p>
          <a:p>
            <a:pPr algn="ctr"/>
            <a:r>
              <a:rPr lang="es-CO" sz="1600" dirty="0">
                <a:solidFill>
                  <a:srgbClr val="671C34"/>
                </a:solidFill>
                <a:latin typeface="Verdana"/>
                <a:ea typeface="Verdana"/>
              </a:rPr>
              <a:t>Trimestre móvil Feb – Abr 26</a:t>
            </a:r>
          </a:p>
          <a:p>
            <a:pPr algn="ctr"/>
            <a:r>
              <a:rPr lang="es-CO" sz="1400" dirty="0">
                <a:solidFill>
                  <a:srgbClr val="671C34"/>
                </a:solidFill>
                <a:latin typeface="Verdana"/>
                <a:ea typeface="Verdana"/>
              </a:rPr>
              <a:t>Variación en puntos porcentuales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D3D3322-EF20-B8F2-BA1E-95CB775242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962742"/>
              </p:ext>
            </p:extLst>
          </p:nvPr>
        </p:nvGraphicFramePr>
        <p:xfrm>
          <a:off x="262890" y="1275092"/>
          <a:ext cx="11666220" cy="4843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2582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C3520-28F7-C0C7-E1E4-7705A50D0DF3}"/>
              </a:ext>
            </a:extLst>
          </p:cNvPr>
          <p:cNvSpPr txBox="1"/>
          <p:nvPr/>
        </p:nvSpPr>
        <p:spPr>
          <a:xfrm>
            <a:off x="2229397" y="300280"/>
            <a:ext cx="7733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Principales indicadores del mercado laboral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C99A12C-1C72-6586-599B-E3C7E648983E}"/>
              </a:ext>
            </a:extLst>
          </p:cNvPr>
          <p:cNvSpPr txBox="1">
            <a:spLocks/>
          </p:cNvSpPr>
          <p:nvPr/>
        </p:nvSpPr>
        <p:spPr>
          <a:xfrm>
            <a:off x="2142466" y="978721"/>
            <a:ext cx="7907068" cy="923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0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Juventud 15 a 28 años total nacional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BC3A36F-AFC3-56DF-B378-16E79323326B}"/>
              </a:ext>
            </a:extLst>
          </p:cNvPr>
          <p:cNvSpPr txBox="1"/>
          <p:nvPr/>
        </p:nvSpPr>
        <p:spPr>
          <a:xfrm>
            <a:off x="1963939" y="4467837"/>
            <a:ext cx="8303008" cy="8594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En el total nacional la tasa de desocupación de los jóvenes de 15 a 28 años aumentó 0,2p.p., pasando de 16% a 16,2% en el trimestre feb – abr 26, por su parte, la tasa de ocupación aumentó en 0,3p.p.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0C61081-0CC3-3A67-9448-108549A94FFD}"/>
              </a:ext>
            </a:extLst>
          </p:cNvPr>
          <p:cNvSpPr txBox="1"/>
          <p:nvPr/>
        </p:nvSpPr>
        <p:spPr>
          <a:xfrm>
            <a:off x="348859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6477C29-0258-165B-CCB3-F93BF499D798}"/>
              </a:ext>
            </a:extLst>
          </p:cNvPr>
          <p:cNvSpPr txBox="1"/>
          <p:nvPr/>
        </p:nvSpPr>
        <p:spPr>
          <a:xfrm>
            <a:off x="423133" y="5679759"/>
            <a:ext cx="2462534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TGP: Tasa Global de Participación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050" i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TO: Tasa de Ocupación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TD</a:t>
            </a:r>
            <a:r>
              <a:rPr lang="es-CO" sz="1050" i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Tasa de Desocupación</a:t>
            </a:r>
            <a:endParaRPr kumimoji="0" lang="es-CO" sz="105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17903E91-5086-10B8-3077-B7E9D70DFB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481575"/>
              </p:ext>
            </p:extLst>
          </p:nvPr>
        </p:nvGraphicFramePr>
        <p:xfrm>
          <a:off x="3133891" y="1908939"/>
          <a:ext cx="5924217" cy="2207601"/>
        </p:xfrm>
        <a:graphic>
          <a:graphicData uri="http://schemas.openxmlformats.org/drawingml/2006/table">
            <a:tbl>
              <a:tblPr/>
              <a:tblGrid>
                <a:gridCol w="1539710">
                  <a:extLst>
                    <a:ext uri="{9D8B030D-6E8A-4147-A177-3AD203B41FA5}">
                      <a16:colId xmlns:a16="http://schemas.microsoft.com/office/drawing/2014/main" val="2314100655"/>
                    </a:ext>
                  </a:extLst>
                </a:gridCol>
                <a:gridCol w="1613029">
                  <a:extLst>
                    <a:ext uri="{9D8B030D-6E8A-4147-A177-3AD203B41FA5}">
                      <a16:colId xmlns:a16="http://schemas.microsoft.com/office/drawing/2014/main" val="3372867944"/>
                    </a:ext>
                  </a:extLst>
                </a:gridCol>
                <a:gridCol w="1616695">
                  <a:extLst>
                    <a:ext uri="{9D8B030D-6E8A-4147-A177-3AD203B41FA5}">
                      <a16:colId xmlns:a16="http://schemas.microsoft.com/office/drawing/2014/main" val="2063887050"/>
                    </a:ext>
                  </a:extLst>
                </a:gridCol>
                <a:gridCol w="1154783">
                  <a:extLst>
                    <a:ext uri="{9D8B030D-6E8A-4147-A177-3AD203B41FA5}">
                      <a16:colId xmlns:a16="http://schemas.microsoft.com/office/drawing/2014/main" val="1060303398"/>
                    </a:ext>
                  </a:extLst>
                </a:gridCol>
              </a:tblGrid>
              <a:tr h="370682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Tasas</a:t>
                      </a:r>
                      <a:b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71D3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Total nacional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51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775750"/>
                  </a:ext>
                </a:extLst>
              </a:tr>
              <a:tr h="45894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1517F"/>
                          </a:solidFill>
                          <a:effectLst/>
                          <a:latin typeface="Verdana" panose="020B0604030504040204" pitchFamily="34" charset="0"/>
                        </a:rPr>
                        <a:t>Feb - Abr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1517F"/>
                          </a:solidFill>
                          <a:effectLst/>
                          <a:latin typeface="Verdana" panose="020B0604030504040204" pitchFamily="34" charset="0"/>
                        </a:rPr>
                        <a:t>Feb - Abr 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i="0" u="none" strike="noStrike">
                          <a:solidFill>
                            <a:srgbClr val="F1517F"/>
                          </a:solidFill>
                          <a:effectLst/>
                          <a:latin typeface="Verdana" panose="020B0604030504040204" pitchFamily="34" charset="0"/>
                        </a:rPr>
                        <a:t>Var p.p.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334121"/>
                  </a:ext>
                </a:extLst>
              </a:tr>
              <a:tr h="4589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TGP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54,7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55,2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842131"/>
                  </a:ext>
                </a:extLst>
              </a:tr>
              <a:tr h="46009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45,9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46,2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231501"/>
                  </a:ext>
                </a:extLst>
              </a:tr>
              <a:tr h="4589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TD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71D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16,0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5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16,2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5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51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621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3243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8A1CB-5AA2-1A5E-FAFD-D839C9A3B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5BB169D4-429E-0A74-6D2F-0C81830670F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992FFBFF-E864-977B-2258-5CBB5B845761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3A0591A-CAB4-C2A4-9958-858A306AD2B3}"/>
                </a:ext>
              </a:extLst>
            </p:cNvPr>
            <p:cNvSpPr/>
            <p:nvPr/>
          </p:nvSpPr>
          <p:spPr>
            <a:xfrm>
              <a:off x="0" y="894425"/>
              <a:ext cx="12192000" cy="5069150"/>
            </a:xfrm>
            <a:prstGeom prst="rect">
              <a:avLst/>
            </a:prstGeom>
            <a:solidFill>
              <a:srgbClr val="671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B14CB7A-B446-D92A-AE70-92FAD9395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7024"/>
            <a:ext cx="10515599" cy="1400175"/>
          </a:xfrm>
        </p:spPr>
        <p:txBody>
          <a:bodyPr>
            <a:noAutofit/>
          </a:bodyPr>
          <a:lstStyle/>
          <a:p>
            <a:pPr algn="ctr"/>
            <a:r>
              <a:rPr lang="es-CO" sz="3200">
                <a:solidFill>
                  <a:schemeClr val="bg1"/>
                </a:solidFill>
                <a:latin typeface="Verdana"/>
                <a:ea typeface="Verdana"/>
              </a:rPr>
              <a:t>ANEXO</a:t>
            </a:r>
            <a:endParaRPr lang="es-CO" sz="1600" b="0">
              <a:solidFill>
                <a:schemeClr val="bg1"/>
              </a:solidFill>
              <a:latin typeface="Verdana"/>
              <a:ea typeface="Verdana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042511F-1E4A-6958-910E-796B336764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90" t="92921" r="26529" b="-2444"/>
          <a:stretch/>
        </p:blipFill>
        <p:spPr>
          <a:xfrm>
            <a:off x="5603286" y="6378217"/>
            <a:ext cx="1003177" cy="17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10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CD4C6D9-0823-B44F-25FD-3E8C780F843F}"/>
              </a:ext>
            </a:extLst>
          </p:cNvPr>
          <p:cNvSpPr txBox="1"/>
          <p:nvPr/>
        </p:nvSpPr>
        <p:spPr>
          <a:xfrm>
            <a:off x="7842770" y="2242031"/>
            <a:ext cx="3934383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defRPr/>
            </a:pPr>
            <a:r>
              <a:rPr lang="es-CO" sz="1600" dirty="0">
                <a:solidFill>
                  <a:prstClr val="black"/>
                </a:solidFill>
                <a:latin typeface="Verdana"/>
                <a:ea typeface="Verdana"/>
              </a:rPr>
              <a:t>Abril </a:t>
            </a: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2026:</a:t>
            </a:r>
            <a:r>
              <a:rPr lang="es-CO" sz="1600" dirty="0">
                <a:solidFill>
                  <a:prstClr val="black"/>
                </a:solidFill>
                <a:latin typeface="Verdana"/>
                <a:ea typeface="Verdana"/>
              </a:rPr>
              <a:t> Tasa</a:t>
            </a: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 de Desocupación del </a:t>
            </a:r>
            <a:r>
              <a:rPr lang="es-CO" sz="1600" b="1" dirty="0">
                <a:solidFill>
                  <a:prstClr val="black"/>
                </a:solidFill>
                <a:latin typeface="Verdana"/>
                <a:ea typeface="Verdana"/>
              </a:rPr>
              <a:t>8,8</a:t>
            </a: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%, manteniéndose constante </a:t>
            </a: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frente </a:t>
            </a:r>
            <a:r>
              <a:rPr lang="es-CO" sz="1600" dirty="0">
                <a:solidFill>
                  <a:prstClr val="black"/>
                </a:solidFill>
                <a:latin typeface="Verdana"/>
                <a:ea typeface="Verdana"/>
              </a:rPr>
              <a:t>al</a:t>
            </a: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 año 2025.</a:t>
            </a:r>
          </a:p>
          <a:p>
            <a:pPr algn="just">
              <a:defRPr/>
            </a:pP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defRPr/>
            </a:pP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La población ocupada aumenta en 701 mil</a:t>
            </a: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, </a:t>
            </a:r>
            <a:r>
              <a:rPr lang="es-CO" sz="1600" dirty="0">
                <a:solidFill>
                  <a:prstClr val="black"/>
                </a:solidFill>
                <a:latin typeface="Verdana"/>
                <a:ea typeface="Verdana"/>
              </a:rPr>
              <a:t>registrando una tasa de ocupación de</a:t>
            </a: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  59,1% presentando un aumento </a:t>
            </a:r>
            <a:r>
              <a:rPr lang="es-CO" sz="1600" dirty="0">
                <a:solidFill>
                  <a:prstClr val="black"/>
                </a:solidFill>
                <a:latin typeface="Verdana"/>
                <a:ea typeface="Verdana"/>
              </a:rPr>
              <a:t>1</a:t>
            </a: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p.p. </a:t>
            </a:r>
            <a:r>
              <a:rPr lang="es-CO" sz="1600" dirty="0">
                <a:solidFill>
                  <a:prstClr val="black"/>
                </a:solidFill>
                <a:latin typeface="Verdana"/>
                <a:ea typeface="Verdana"/>
              </a:rPr>
              <a:t>frente abril del 2025.</a:t>
            </a:r>
            <a:endParaRPr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Verdana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</a:rPr>
              <a:t>Por su parte, la Tasa Global de Participación aumentó en 1p.p. pasando de 63,7% a 64,7% comparada con abril de 2025.</a:t>
            </a: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C607EF2-B951-7C57-42DE-8E498F234C45}"/>
              </a:ext>
            </a:extLst>
          </p:cNvPr>
          <p:cNvSpPr txBox="1">
            <a:spLocks/>
          </p:cNvSpPr>
          <p:nvPr/>
        </p:nvSpPr>
        <p:spPr>
          <a:xfrm>
            <a:off x="2142465" y="672452"/>
            <a:ext cx="7907068" cy="923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srgbClr val="671C34"/>
                </a:solidFill>
                <a:latin typeface="Verdana"/>
                <a:ea typeface="Verdana"/>
                <a:cs typeface="+mn-cs"/>
              </a:rPr>
              <a:t>Abril 2026 - 2025</a:t>
            </a:r>
            <a:endParaRPr lang="es-CO" sz="2000" dirty="0">
              <a:solidFill>
                <a:srgbClr val="671C34"/>
              </a:solidFill>
              <a:latin typeface="Verdana"/>
              <a:ea typeface="Verdan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C73A052-B10D-35A0-7F09-81C5DB213275}"/>
              </a:ext>
            </a:extLst>
          </p:cNvPr>
          <p:cNvSpPr txBox="1"/>
          <p:nvPr/>
        </p:nvSpPr>
        <p:spPr>
          <a:xfrm>
            <a:off x="2229397" y="300280"/>
            <a:ext cx="7733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>
                <a:solidFill>
                  <a:srgbClr val="671C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Principales indicadores del mercado laboral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7CB1132-A677-022A-97EE-8843E6B52D12}"/>
              </a:ext>
            </a:extLst>
          </p:cNvPr>
          <p:cNvSpPr txBox="1"/>
          <p:nvPr/>
        </p:nvSpPr>
        <p:spPr>
          <a:xfrm>
            <a:off x="348859" y="6331924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Fuente: DANE-GEIH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9A54ABC-4A52-89C0-0586-99F835925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736956"/>
              </p:ext>
            </p:extLst>
          </p:nvPr>
        </p:nvGraphicFramePr>
        <p:xfrm>
          <a:off x="168977" y="2242031"/>
          <a:ext cx="7461016" cy="3454912"/>
        </p:xfrm>
        <a:graphic>
          <a:graphicData uri="http://schemas.openxmlformats.org/drawingml/2006/table">
            <a:tbl>
              <a:tblPr/>
              <a:tblGrid>
                <a:gridCol w="160704">
                  <a:extLst>
                    <a:ext uri="{9D8B030D-6E8A-4147-A177-3AD203B41FA5}">
                      <a16:colId xmlns:a16="http://schemas.microsoft.com/office/drawing/2014/main" val="2936970282"/>
                    </a:ext>
                  </a:extLst>
                </a:gridCol>
                <a:gridCol w="3529950">
                  <a:extLst>
                    <a:ext uri="{9D8B030D-6E8A-4147-A177-3AD203B41FA5}">
                      <a16:colId xmlns:a16="http://schemas.microsoft.com/office/drawing/2014/main" val="2899309611"/>
                    </a:ext>
                  </a:extLst>
                </a:gridCol>
                <a:gridCol w="584565">
                  <a:extLst>
                    <a:ext uri="{9D8B030D-6E8A-4147-A177-3AD203B41FA5}">
                      <a16:colId xmlns:a16="http://schemas.microsoft.com/office/drawing/2014/main" val="1837588340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3319118498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46715237"/>
                    </a:ext>
                  </a:extLst>
                </a:gridCol>
                <a:gridCol w="1233173">
                  <a:extLst>
                    <a:ext uri="{9D8B030D-6E8A-4147-A177-3AD203B41FA5}">
                      <a16:colId xmlns:a16="http://schemas.microsoft.com/office/drawing/2014/main" val="465406408"/>
                    </a:ext>
                  </a:extLst>
                </a:gridCol>
              </a:tblGrid>
              <a:tr h="20661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739" marR="5739" marT="5739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FFFFFF"/>
                          </a:highlight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FFFFFF"/>
                          </a:highlight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F1517F"/>
                          </a:highlight>
                          <a:latin typeface="Verdana" panose="020B0604030504040204" pitchFamily="34" charset="0"/>
                        </a:rPr>
                        <a:t>Total Nacional</a:t>
                      </a:r>
                    </a:p>
                  </a:txBody>
                  <a:tcPr marL="82648" marR="82648" marT="41324" marB="4132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51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204791"/>
                  </a:ext>
                </a:extLst>
              </a:tr>
              <a:tr h="42184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F1517F"/>
                          </a:highlight>
                          <a:latin typeface="Verdana" panose="020B0604030504040204" pitchFamily="34" charset="0"/>
                        </a:rPr>
                        <a:t>Concepto</a:t>
                      </a:r>
                    </a:p>
                  </a:txBody>
                  <a:tcPr marL="82648" marR="82648" marT="41324" marB="4132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151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Abr2025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15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Abr2026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15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Var.</a:t>
                      </a:r>
                      <a:b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2026-2025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51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248518"/>
                  </a:ext>
                </a:extLst>
              </a:tr>
              <a:tr h="111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A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Tasa Global de Participación %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( F / E )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      63,7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      64,7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46942"/>
                  </a:ext>
                </a:extLst>
              </a:tr>
              <a:tr h="200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B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Tasa de Ocupación %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( G / E )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      58,1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      59,1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707505"/>
                  </a:ext>
                </a:extLst>
              </a:tr>
              <a:tr h="200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Tasa de Desocupación%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( H / F )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       8,8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       8,8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82672"/>
                  </a:ext>
                </a:extLst>
              </a:tr>
              <a:tr h="200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D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Tasa de Subempleo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( J / F )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       7,3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       7,2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7900463"/>
                  </a:ext>
                </a:extLst>
              </a:tr>
              <a:tr h="27092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cifras en miles </a:t>
                      </a:r>
                    </a:p>
                  </a:txBody>
                  <a:tcPr marL="5739" marR="5739" marT="5739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400" b="0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400" b="0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3575000"/>
                  </a:ext>
                </a:extLst>
              </a:tr>
              <a:tr h="200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Población en edad de trabajar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( F + I )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40.560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41.109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9032878"/>
                  </a:ext>
                </a:extLst>
              </a:tr>
              <a:tr h="200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F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Fuerza de trabajo  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(G + H)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25.846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26.614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165216"/>
                  </a:ext>
                </a:extLst>
              </a:tr>
              <a:tr h="200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G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Población ocupada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23.576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24.277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3686823"/>
                  </a:ext>
                </a:extLst>
              </a:tr>
              <a:tr h="200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H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Población desocupada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2.337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287346"/>
                  </a:ext>
                </a:extLst>
              </a:tr>
              <a:tr h="14858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Población fuera de la fuerza de trabajo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14.714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14.494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2771738"/>
                  </a:ext>
                </a:extLst>
              </a:tr>
              <a:tr h="200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J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Subocupados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1.879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1.906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375927"/>
                  </a:ext>
                </a:extLst>
              </a:tr>
              <a:tr h="200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K</a:t>
                      </a:r>
                    </a:p>
                  </a:txBody>
                  <a:tcPr marL="5739" marR="5739" marT="573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Fuerza de trabajo potencial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739" marR="5739" marT="57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1.369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1.519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1375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654671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2058</Words>
  <Application>Microsoft Office PowerPoint</Application>
  <PresentationFormat>Panorámica</PresentationFormat>
  <Paragraphs>344</Paragraphs>
  <Slides>20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Verdana</vt:lpstr>
      <vt:lpstr>2_Tema de Office</vt:lpstr>
      <vt:lpstr>Hoja de cálculo de Microsoft Excel</vt:lpstr>
      <vt:lpstr>Presentación de PowerPoint</vt:lpstr>
      <vt:lpstr>Principales Indicadores del Mercado Laboral  mensual abril 2026   Dirección de Generación y Protección de Empleo y Subsidio Familiar Subdirección de Análisis, Monitoreo y Prospectiva Laboral – Observatorio Laboral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Principales Indicadores del Mercado Laboral   trimestre móvil feb – abr 2026   Dirección de Generación y Protección de Empleo y Subsidio Familiar Subdirección de Análisis, Monitoreo y Prospectiva Laboral – Observatorio Laboral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ANEXO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Carlos Mario Rojas Pirajan</cp:lastModifiedBy>
  <cp:revision>3</cp:revision>
  <cp:lastPrinted>2023-06-16T16:10:27Z</cp:lastPrinted>
  <dcterms:created xsi:type="dcterms:W3CDTF">2023-05-08T00:34:42Z</dcterms:created>
  <dcterms:modified xsi:type="dcterms:W3CDTF">2026-05-29T17:34:01Z</dcterms:modified>
</cp:coreProperties>
</file>